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92" r:id="rId4"/>
    <p:sldId id="289" r:id="rId5"/>
    <p:sldId id="287" r:id="rId6"/>
    <p:sldId id="259" r:id="rId7"/>
    <p:sldId id="291" r:id="rId8"/>
    <p:sldId id="290" r:id="rId9"/>
    <p:sldId id="288" r:id="rId10"/>
    <p:sldId id="272" r:id="rId11"/>
    <p:sldId id="273" r:id="rId12"/>
    <p:sldId id="284" r:id="rId13"/>
    <p:sldId id="257" r:id="rId14"/>
    <p:sldId id="274" r:id="rId15"/>
    <p:sldId id="260" r:id="rId16"/>
    <p:sldId id="276" r:id="rId17"/>
    <p:sldId id="281" r:id="rId18"/>
    <p:sldId id="277" r:id="rId19"/>
    <p:sldId id="282" r:id="rId20"/>
    <p:sldId id="278" r:id="rId21"/>
    <p:sldId id="293" r:id="rId22"/>
    <p:sldId id="294" r:id="rId23"/>
    <p:sldId id="295" r:id="rId24"/>
    <p:sldId id="297" r:id="rId25"/>
    <p:sldId id="298" r:id="rId26"/>
    <p:sldId id="296" r:id="rId27"/>
    <p:sldId id="29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1DF7"/>
    <a:srgbClr val="D45816"/>
    <a:srgbClr val="FF0D0D"/>
    <a:srgbClr val="4F6228"/>
    <a:srgbClr val="BD0026"/>
    <a:srgbClr val="E52F21"/>
    <a:srgbClr val="F76C30"/>
    <a:srgbClr val="FDA648"/>
    <a:srgbClr val="FED66D"/>
    <a:srgbClr val="FFF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57" autoAdjust="0"/>
  </p:normalViewPr>
  <p:slideViewPr>
    <p:cSldViewPr>
      <p:cViewPr varScale="1">
        <p:scale>
          <a:sx n="78" d="100"/>
          <a:sy n="78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2C1D6-AC8B-4D50-8D33-E1AFF30F4E72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C8BA3E19-5BDB-4702-B0F8-5A28A805E6D7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rebuchet MS" panose="020B0603020202020204" pitchFamily="34" charset="0"/>
            </a:rPr>
            <a:t>Определение мест произрастания борщевика</a:t>
          </a:r>
          <a:endParaRPr lang="ru-RU" sz="1400" dirty="0">
            <a:latin typeface="Trebuchet MS" panose="020B0603020202020204" pitchFamily="34" charset="0"/>
          </a:endParaRPr>
        </a:p>
      </dgm:t>
    </dgm:pt>
    <dgm:pt modelId="{E00E0DFE-78C1-4C8D-864A-D19EE594DEB7}" type="parTrans" cxnId="{25BDCEF7-A26E-4DD6-B838-2B6906A4872D}">
      <dgm:prSet/>
      <dgm:spPr/>
      <dgm:t>
        <a:bodyPr/>
        <a:lstStyle/>
        <a:p>
          <a:endParaRPr lang="ru-RU"/>
        </a:p>
      </dgm:t>
    </dgm:pt>
    <dgm:pt modelId="{2498726A-0A70-4A75-880B-C0634A66D94A}" type="sibTrans" cxnId="{25BDCEF7-A26E-4DD6-B838-2B6906A4872D}">
      <dgm:prSet/>
      <dgm:spPr/>
      <dgm:t>
        <a:bodyPr/>
        <a:lstStyle/>
        <a:p>
          <a:endParaRPr lang="ru-RU"/>
        </a:p>
      </dgm:t>
    </dgm:pt>
    <dgm:pt modelId="{AA2BC864-0626-4CB9-BC12-8DDA213729BD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Мониторинг и прогнозирование распространения борщевика</a:t>
          </a:r>
          <a:endParaRPr lang="ru-RU" sz="1400" dirty="0">
            <a:latin typeface="Trebuchet MS" panose="020B0603020202020204" pitchFamily="34" charset="0"/>
          </a:endParaRPr>
        </a:p>
      </dgm:t>
    </dgm:pt>
    <dgm:pt modelId="{B33DCC87-1777-412A-9234-66FE0A3792FB}" type="parTrans" cxnId="{BE680253-40BC-4ED4-B298-45C46B04FEBA}">
      <dgm:prSet/>
      <dgm:spPr/>
      <dgm:t>
        <a:bodyPr/>
        <a:lstStyle/>
        <a:p>
          <a:endParaRPr lang="ru-RU"/>
        </a:p>
      </dgm:t>
    </dgm:pt>
    <dgm:pt modelId="{18E8DE0A-7A1E-49EE-9F10-C493EF2F1936}" type="sibTrans" cxnId="{BE680253-40BC-4ED4-B298-45C46B04FEBA}">
      <dgm:prSet/>
      <dgm:spPr/>
      <dgm:t>
        <a:bodyPr/>
        <a:lstStyle/>
        <a:p>
          <a:endParaRPr lang="ru-RU"/>
        </a:p>
      </dgm:t>
    </dgm:pt>
    <dgm:pt modelId="{019279EE-50CA-4508-BF23-18759A101166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Оценка экологического состояния территории</a:t>
          </a:r>
          <a:endParaRPr lang="ru-RU" sz="1400" dirty="0">
            <a:latin typeface="Trebuchet MS" panose="020B0603020202020204" pitchFamily="34" charset="0"/>
          </a:endParaRPr>
        </a:p>
      </dgm:t>
    </dgm:pt>
    <dgm:pt modelId="{E8533CBA-22AF-4B98-ACC4-2D51EF6A2A2A}" type="parTrans" cxnId="{6A51D028-5F2B-4800-8041-6968209915B3}">
      <dgm:prSet/>
      <dgm:spPr/>
      <dgm:t>
        <a:bodyPr/>
        <a:lstStyle/>
        <a:p>
          <a:endParaRPr lang="ru-RU"/>
        </a:p>
      </dgm:t>
    </dgm:pt>
    <dgm:pt modelId="{C7200C20-94CB-4E1F-9E79-A1D7CEEAC655}" type="sibTrans" cxnId="{6A51D028-5F2B-4800-8041-6968209915B3}">
      <dgm:prSet/>
      <dgm:spPr/>
      <dgm:t>
        <a:bodyPr/>
        <a:lstStyle/>
        <a:p>
          <a:endParaRPr lang="ru-RU"/>
        </a:p>
      </dgm:t>
    </dgm:pt>
    <dgm:pt modelId="{9D124BDE-131F-4A12-97A6-90FAD6902776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Просветительская функция</a:t>
          </a:r>
          <a:endParaRPr lang="ru-RU" sz="1400" dirty="0">
            <a:latin typeface="Trebuchet MS" panose="020B0603020202020204" pitchFamily="34" charset="0"/>
          </a:endParaRPr>
        </a:p>
      </dgm:t>
    </dgm:pt>
    <dgm:pt modelId="{C1485865-5A58-49C9-B7C1-4CC23142D65D}" type="parTrans" cxnId="{18FEB4EC-4772-49A5-B3D9-941AB3BD15EB}">
      <dgm:prSet/>
      <dgm:spPr/>
      <dgm:t>
        <a:bodyPr/>
        <a:lstStyle/>
        <a:p>
          <a:endParaRPr lang="ru-RU"/>
        </a:p>
      </dgm:t>
    </dgm:pt>
    <dgm:pt modelId="{36D21476-2546-4D4C-A4AA-27DE8066B933}" type="sibTrans" cxnId="{18FEB4EC-4772-49A5-B3D9-941AB3BD15EB}">
      <dgm:prSet/>
      <dgm:spPr/>
      <dgm:t>
        <a:bodyPr/>
        <a:lstStyle/>
        <a:p>
          <a:endParaRPr lang="ru-RU"/>
        </a:p>
      </dgm:t>
    </dgm:pt>
    <dgm:pt modelId="{9818A3E0-CF23-46BA-9D9E-59471DAA6947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Оценка условий проживания</a:t>
          </a:r>
          <a:endParaRPr lang="ru-RU" sz="1400" dirty="0">
            <a:latin typeface="Trebuchet MS" panose="020B0603020202020204" pitchFamily="34" charset="0"/>
          </a:endParaRPr>
        </a:p>
      </dgm:t>
    </dgm:pt>
    <dgm:pt modelId="{5242AA21-FEF8-46F9-9E62-B26B1A0BA9C3}" type="parTrans" cxnId="{15146FB3-750D-4AEB-8315-E1E10E7FCFF7}">
      <dgm:prSet/>
      <dgm:spPr/>
      <dgm:t>
        <a:bodyPr/>
        <a:lstStyle/>
        <a:p>
          <a:endParaRPr lang="ru-RU"/>
        </a:p>
      </dgm:t>
    </dgm:pt>
    <dgm:pt modelId="{4F819EC5-1A36-42A3-9D20-D2AC17A772E8}" type="sibTrans" cxnId="{15146FB3-750D-4AEB-8315-E1E10E7FCFF7}">
      <dgm:prSet/>
      <dgm:spPr/>
      <dgm:t>
        <a:bodyPr/>
        <a:lstStyle/>
        <a:p>
          <a:endParaRPr lang="ru-RU"/>
        </a:p>
      </dgm:t>
    </dgm:pt>
    <dgm:pt modelId="{89E22AE8-2533-4D80-A46B-79006DF4F3DD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rebuchet MS" panose="020B0603020202020204" pitchFamily="34" charset="0"/>
            </a:rPr>
            <a:t>Планирование мероприятий по борьбе с борщевиком Сосновского</a:t>
          </a:r>
          <a:endParaRPr lang="ru-RU" sz="1400" dirty="0">
            <a:latin typeface="Trebuchet MS" panose="020B0603020202020204" pitchFamily="34" charset="0"/>
          </a:endParaRPr>
        </a:p>
      </dgm:t>
    </dgm:pt>
    <dgm:pt modelId="{BECDC869-7F7F-41E2-9221-32282A89013A}" type="parTrans" cxnId="{B0EDB9CD-9CE6-4021-9E0A-D94EDE7AAB4C}">
      <dgm:prSet/>
      <dgm:spPr/>
      <dgm:t>
        <a:bodyPr/>
        <a:lstStyle/>
        <a:p>
          <a:endParaRPr lang="ru-RU"/>
        </a:p>
      </dgm:t>
    </dgm:pt>
    <dgm:pt modelId="{BF3DC12F-E354-495A-A812-29EB60F42E88}" type="sibTrans" cxnId="{B0EDB9CD-9CE6-4021-9E0A-D94EDE7AAB4C}">
      <dgm:prSet/>
      <dgm:spPr/>
      <dgm:t>
        <a:bodyPr/>
        <a:lstStyle/>
        <a:p>
          <a:endParaRPr lang="ru-RU"/>
        </a:p>
      </dgm:t>
    </dgm:pt>
    <dgm:pt modelId="{74CBCBFE-29D3-4DC4-B6D1-43B25CF51F4D}" type="pres">
      <dgm:prSet presAssocID="{2042C1D6-AC8B-4D50-8D33-E1AFF30F4E7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E1818E-8DC7-43E9-BB90-CD164FFCFE36}" type="pres">
      <dgm:prSet presAssocID="{C8BA3E19-5BDB-4702-B0F8-5A28A805E6D7}" presName="composite" presStyleCnt="0"/>
      <dgm:spPr/>
      <dgm:t>
        <a:bodyPr/>
        <a:lstStyle/>
        <a:p>
          <a:endParaRPr lang="ru-RU"/>
        </a:p>
      </dgm:t>
    </dgm:pt>
    <dgm:pt modelId="{011627B2-75A3-43BE-B450-C1E1B12E4E67}" type="pres">
      <dgm:prSet presAssocID="{C8BA3E19-5BDB-4702-B0F8-5A28A805E6D7}" presName="imgShp" presStyleLbl="fgImgPlace1" presStyleIdx="0" presStyleCnt="6"/>
      <dgm:spPr>
        <a:blipFill>
          <a:blip xmlns:r="http://schemas.openxmlformats.org/officeDocument/2006/relationships" r:embed="rId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D49F72-388E-46A6-B57E-B2EE1EB271D7}" type="pres">
      <dgm:prSet presAssocID="{C8BA3E19-5BDB-4702-B0F8-5A28A805E6D7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D6015-267F-4544-BD18-30050A02708D}" type="pres">
      <dgm:prSet presAssocID="{2498726A-0A70-4A75-880B-C0634A66D94A}" presName="spacing" presStyleCnt="0"/>
      <dgm:spPr/>
      <dgm:t>
        <a:bodyPr/>
        <a:lstStyle/>
        <a:p>
          <a:endParaRPr lang="ru-RU"/>
        </a:p>
      </dgm:t>
    </dgm:pt>
    <dgm:pt modelId="{69F53462-83E2-41A0-8341-F48A7B9EDB29}" type="pres">
      <dgm:prSet presAssocID="{AA2BC864-0626-4CB9-BC12-8DDA213729BD}" presName="composite" presStyleCnt="0"/>
      <dgm:spPr/>
      <dgm:t>
        <a:bodyPr/>
        <a:lstStyle/>
        <a:p>
          <a:endParaRPr lang="ru-RU"/>
        </a:p>
      </dgm:t>
    </dgm:pt>
    <dgm:pt modelId="{125FC034-BEDB-44D4-89C0-DFFFA4E375A5}" type="pres">
      <dgm:prSet presAssocID="{AA2BC864-0626-4CB9-BC12-8DDA213729BD}" presName="imgShp" presStyleLbl="fgImgPlace1" presStyleIdx="1" presStyleCnt="6"/>
      <dgm:spPr>
        <a:blipFill>
          <a:blip xmlns:r="http://schemas.openxmlformats.org/officeDocument/2006/relationships"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183A8D-200A-49D1-9FA2-D50F79E07B97}" type="pres">
      <dgm:prSet presAssocID="{AA2BC864-0626-4CB9-BC12-8DDA213729BD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C374D-269D-47C0-8A7F-496478E73D4D}" type="pres">
      <dgm:prSet presAssocID="{18E8DE0A-7A1E-49EE-9F10-C493EF2F1936}" presName="spacing" presStyleCnt="0"/>
      <dgm:spPr/>
      <dgm:t>
        <a:bodyPr/>
        <a:lstStyle/>
        <a:p>
          <a:endParaRPr lang="ru-RU"/>
        </a:p>
      </dgm:t>
    </dgm:pt>
    <dgm:pt modelId="{8075C7F8-1E5B-405E-B104-E23196840B4D}" type="pres">
      <dgm:prSet presAssocID="{019279EE-50CA-4508-BF23-18759A101166}" presName="composite" presStyleCnt="0"/>
      <dgm:spPr/>
      <dgm:t>
        <a:bodyPr/>
        <a:lstStyle/>
        <a:p>
          <a:endParaRPr lang="ru-RU"/>
        </a:p>
      </dgm:t>
    </dgm:pt>
    <dgm:pt modelId="{935B7BD7-9971-4809-B1ED-2F9059F9F2F2}" type="pres">
      <dgm:prSet presAssocID="{019279EE-50CA-4508-BF23-18759A101166}" presName="imgShp" presStyleLbl="fgImgPlace1" presStyleIdx="2" presStyleCnt="6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A06BF6-996F-4F62-9B07-38BEB1A95B59}" type="pres">
      <dgm:prSet presAssocID="{019279EE-50CA-4508-BF23-18759A101166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0B438-75B2-41ED-A1A3-4BC5AC7EB85C}" type="pres">
      <dgm:prSet presAssocID="{C7200C20-94CB-4E1F-9E79-A1D7CEEAC655}" presName="spacing" presStyleCnt="0"/>
      <dgm:spPr/>
      <dgm:t>
        <a:bodyPr/>
        <a:lstStyle/>
        <a:p>
          <a:endParaRPr lang="ru-RU"/>
        </a:p>
      </dgm:t>
    </dgm:pt>
    <dgm:pt modelId="{2F9A290C-A540-4F34-8876-221DD15E8A72}" type="pres">
      <dgm:prSet presAssocID="{9818A3E0-CF23-46BA-9D9E-59471DAA6947}" presName="composite" presStyleCnt="0"/>
      <dgm:spPr/>
      <dgm:t>
        <a:bodyPr/>
        <a:lstStyle/>
        <a:p>
          <a:endParaRPr lang="ru-RU"/>
        </a:p>
      </dgm:t>
    </dgm:pt>
    <dgm:pt modelId="{D2F2C0BC-A933-45D4-9F25-B950D0A0F84E}" type="pres">
      <dgm:prSet presAssocID="{9818A3E0-CF23-46BA-9D9E-59471DAA6947}" presName="imgShp" presStyleLbl="fgImgPlace1" presStyleIdx="3" presStyleCnt="6"/>
      <dgm:spPr>
        <a:blipFill>
          <a:blip xmlns:r="http://schemas.openxmlformats.org/officeDocument/2006/relationships"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9E34B08-537E-4277-B9B5-C1C2BC2C8E93}" type="pres">
      <dgm:prSet presAssocID="{9818A3E0-CF23-46BA-9D9E-59471DAA6947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AAED6A-FF44-4AB1-B89B-67E0EDD8F4F9}" type="pres">
      <dgm:prSet presAssocID="{4F819EC5-1A36-42A3-9D20-D2AC17A772E8}" presName="spacing" presStyleCnt="0"/>
      <dgm:spPr/>
      <dgm:t>
        <a:bodyPr/>
        <a:lstStyle/>
        <a:p>
          <a:endParaRPr lang="ru-RU"/>
        </a:p>
      </dgm:t>
    </dgm:pt>
    <dgm:pt modelId="{4ED5320E-FD59-4B8E-A956-4993E585F468}" type="pres">
      <dgm:prSet presAssocID="{89E22AE8-2533-4D80-A46B-79006DF4F3DD}" presName="composite" presStyleCnt="0"/>
      <dgm:spPr/>
    </dgm:pt>
    <dgm:pt modelId="{69B92803-620E-4381-BA46-94848208E4DB}" type="pres">
      <dgm:prSet presAssocID="{89E22AE8-2533-4D80-A46B-79006DF4F3DD}" presName="imgShp" presStyleLbl="fgImgPlace1" presStyleIdx="4" presStyleCnt="6"/>
      <dgm:spPr>
        <a:blipFill>
          <a:blip xmlns:r="http://schemas.openxmlformats.org/officeDocument/2006/relationships"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7963ECFC-8863-4FB3-95CA-8781A5BF38EE}" type="pres">
      <dgm:prSet presAssocID="{89E22AE8-2533-4D80-A46B-79006DF4F3DD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D7CA6-EF04-462E-8FA2-9CADEC3387C7}" type="pres">
      <dgm:prSet presAssocID="{BF3DC12F-E354-495A-A812-29EB60F42E88}" presName="spacing" presStyleCnt="0"/>
      <dgm:spPr/>
    </dgm:pt>
    <dgm:pt modelId="{8B3D9B65-47B3-4967-9A23-424E092AFECF}" type="pres">
      <dgm:prSet presAssocID="{9D124BDE-131F-4A12-97A6-90FAD6902776}" presName="composite" presStyleCnt="0"/>
      <dgm:spPr/>
      <dgm:t>
        <a:bodyPr/>
        <a:lstStyle/>
        <a:p>
          <a:endParaRPr lang="ru-RU"/>
        </a:p>
      </dgm:t>
    </dgm:pt>
    <dgm:pt modelId="{7CC913EB-C7FC-4186-85DA-F1B9063A87CB}" type="pres">
      <dgm:prSet presAssocID="{9D124BDE-131F-4A12-97A6-90FAD6902776}" presName="imgShp" presStyleLbl="fgImgPlace1" presStyleIdx="5" presStyleCnt="6"/>
      <dgm:spPr>
        <a:blipFill>
          <a:blip xmlns:r="http://schemas.openxmlformats.org/officeDocument/2006/relationships"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5DCF8CE-5D90-4AFD-B1CE-EC0B632D382F}" type="pres">
      <dgm:prSet presAssocID="{9D124BDE-131F-4A12-97A6-90FAD6902776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3EBA3E-93F9-49AD-B3C1-208CAC059D28}" type="presOf" srcId="{9D124BDE-131F-4A12-97A6-90FAD6902776}" destId="{75DCF8CE-5D90-4AFD-B1CE-EC0B632D382F}" srcOrd="0" destOrd="0" presId="urn:microsoft.com/office/officeart/2005/8/layout/vList3"/>
    <dgm:cxn modelId="{9059C295-A072-4985-9FC0-FBB25EA7CE81}" type="presOf" srcId="{019279EE-50CA-4508-BF23-18759A101166}" destId="{AAA06BF6-996F-4F62-9B07-38BEB1A95B59}" srcOrd="0" destOrd="0" presId="urn:microsoft.com/office/officeart/2005/8/layout/vList3"/>
    <dgm:cxn modelId="{6A51D028-5F2B-4800-8041-6968209915B3}" srcId="{2042C1D6-AC8B-4D50-8D33-E1AFF30F4E72}" destId="{019279EE-50CA-4508-BF23-18759A101166}" srcOrd="2" destOrd="0" parTransId="{E8533CBA-22AF-4B98-ACC4-2D51EF6A2A2A}" sibTransId="{C7200C20-94CB-4E1F-9E79-A1D7CEEAC655}"/>
    <dgm:cxn modelId="{15146FB3-750D-4AEB-8315-E1E10E7FCFF7}" srcId="{2042C1D6-AC8B-4D50-8D33-E1AFF30F4E72}" destId="{9818A3E0-CF23-46BA-9D9E-59471DAA6947}" srcOrd="3" destOrd="0" parTransId="{5242AA21-FEF8-46F9-9E62-B26B1A0BA9C3}" sibTransId="{4F819EC5-1A36-42A3-9D20-D2AC17A772E8}"/>
    <dgm:cxn modelId="{5DA1BF30-AF0C-4427-AA3A-33454A0B177C}" type="presOf" srcId="{AA2BC864-0626-4CB9-BC12-8DDA213729BD}" destId="{22183A8D-200A-49D1-9FA2-D50F79E07B97}" srcOrd="0" destOrd="0" presId="urn:microsoft.com/office/officeart/2005/8/layout/vList3"/>
    <dgm:cxn modelId="{8F6FE134-CFF3-4F61-B3CB-633A89D5D6BE}" type="presOf" srcId="{C8BA3E19-5BDB-4702-B0F8-5A28A805E6D7}" destId="{37D49F72-388E-46A6-B57E-B2EE1EB271D7}" srcOrd="0" destOrd="0" presId="urn:microsoft.com/office/officeart/2005/8/layout/vList3"/>
    <dgm:cxn modelId="{15564DD8-D05F-4F25-8924-D04518BBB987}" type="presOf" srcId="{2042C1D6-AC8B-4D50-8D33-E1AFF30F4E72}" destId="{74CBCBFE-29D3-4DC4-B6D1-43B25CF51F4D}" srcOrd="0" destOrd="0" presId="urn:microsoft.com/office/officeart/2005/8/layout/vList3"/>
    <dgm:cxn modelId="{25BDCEF7-A26E-4DD6-B838-2B6906A4872D}" srcId="{2042C1D6-AC8B-4D50-8D33-E1AFF30F4E72}" destId="{C8BA3E19-5BDB-4702-B0F8-5A28A805E6D7}" srcOrd="0" destOrd="0" parTransId="{E00E0DFE-78C1-4C8D-864A-D19EE594DEB7}" sibTransId="{2498726A-0A70-4A75-880B-C0634A66D94A}"/>
    <dgm:cxn modelId="{355F8A97-1D36-4C60-BAD7-E069135DCAA4}" type="presOf" srcId="{89E22AE8-2533-4D80-A46B-79006DF4F3DD}" destId="{7963ECFC-8863-4FB3-95CA-8781A5BF38EE}" srcOrd="0" destOrd="0" presId="urn:microsoft.com/office/officeart/2005/8/layout/vList3"/>
    <dgm:cxn modelId="{252F0026-25E6-4747-9ABA-F4F509D07AAC}" type="presOf" srcId="{9818A3E0-CF23-46BA-9D9E-59471DAA6947}" destId="{49E34B08-537E-4277-B9B5-C1C2BC2C8E93}" srcOrd="0" destOrd="0" presId="urn:microsoft.com/office/officeart/2005/8/layout/vList3"/>
    <dgm:cxn modelId="{BE680253-40BC-4ED4-B298-45C46B04FEBA}" srcId="{2042C1D6-AC8B-4D50-8D33-E1AFF30F4E72}" destId="{AA2BC864-0626-4CB9-BC12-8DDA213729BD}" srcOrd="1" destOrd="0" parTransId="{B33DCC87-1777-412A-9234-66FE0A3792FB}" sibTransId="{18E8DE0A-7A1E-49EE-9F10-C493EF2F1936}"/>
    <dgm:cxn modelId="{B0EDB9CD-9CE6-4021-9E0A-D94EDE7AAB4C}" srcId="{2042C1D6-AC8B-4D50-8D33-E1AFF30F4E72}" destId="{89E22AE8-2533-4D80-A46B-79006DF4F3DD}" srcOrd="4" destOrd="0" parTransId="{BECDC869-7F7F-41E2-9221-32282A89013A}" sibTransId="{BF3DC12F-E354-495A-A812-29EB60F42E88}"/>
    <dgm:cxn modelId="{18FEB4EC-4772-49A5-B3D9-941AB3BD15EB}" srcId="{2042C1D6-AC8B-4D50-8D33-E1AFF30F4E72}" destId="{9D124BDE-131F-4A12-97A6-90FAD6902776}" srcOrd="5" destOrd="0" parTransId="{C1485865-5A58-49C9-B7C1-4CC23142D65D}" sibTransId="{36D21476-2546-4D4C-A4AA-27DE8066B933}"/>
    <dgm:cxn modelId="{81B6FCF4-ED3F-4578-BF7B-665D544BF4DE}" type="presParOf" srcId="{74CBCBFE-29D3-4DC4-B6D1-43B25CF51F4D}" destId="{1FE1818E-8DC7-43E9-BB90-CD164FFCFE36}" srcOrd="0" destOrd="0" presId="urn:microsoft.com/office/officeart/2005/8/layout/vList3"/>
    <dgm:cxn modelId="{EAFFB98F-6619-4ADE-B79E-02D28983AA98}" type="presParOf" srcId="{1FE1818E-8DC7-43E9-BB90-CD164FFCFE36}" destId="{011627B2-75A3-43BE-B450-C1E1B12E4E67}" srcOrd="0" destOrd="0" presId="urn:microsoft.com/office/officeart/2005/8/layout/vList3"/>
    <dgm:cxn modelId="{E61651A9-EE5E-4DB4-B3B2-F89B56BBE88D}" type="presParOf" srcId="{1FE1818E-8DC7-43E9-BB90-CD164FFCFE36}" destId="{37D49F72-388E-46A6-B57E-B2EE1EB271D7}" srcOrd="1" destOrd="0" presId="urn:microsoft.com/office/officeart/2005/8/layout/vList3"/>
    <dgm:cxn modelId="{D507A76D-D3C1-4D43-9D4C-947308043654}" type="presParOf" srcId="{74CBCBFE-29D3-4DC4-B6D1-43B25CF51F4D}" destId="{164D6015-267F-4544-BD18-30050A02708D}" srcOrd="1" destOrd="0" presId="urn:microsoft.com/office/officeart/2005/8/layout/vList3"/>
    <dgm:cxn modelId="{28B82F38-5C59-4542-B942-6ABE8D20E750}" type="presParOf" srcId="{74CBCBFE-29D3-4DC4-B6D1-43B25CF51F4D}" destId="{69F53462-83E2-41A0-8341-F48A7B9EDB29}" srcOrd="2" destOrd="0" presId="urn:microsoft.com/office/officeart/2005/8/layout/vList3"/>
    <dgm:cxn modelId="{74F75510-9D12-45FA-866D-7EDA94E8AE0F}" type="presParOf" srcId="{69F53462-83E2-41A0-8341-F48A7B9EDB29}" destId="{125FC034-BEDB-44D4-89C0-DFFFA4E375A5}" srcOrd="0" destOrd="0" presId="urn:microsoft.com/office/officeart/2005/8/layout/vList3"/>
    <dgm:cxn modelId="{AF46618F-2956-4263-BE0B-817ABED586AE}" type="presParOf" srcId="{69F53462-83E2-41A0-8341-F48A7B9EDB29}" destId="{22183A8D-200A-49D1-9FA2-D50F79E07B97}" srcOrd="1" destOrd="0" presId="urn:microsoft.com/office/officeart/2005/8/layout/vList3"/>
    <dgm:cxn modelId="{1A0B6908-4E6E-4F48-A420-AD1A7A5E6B1F}" type="presParOf" srcId="{74CBCBFE-29D3-4DC4-B6D1-43B25CF51F4D}" destId="{6C4C374D-269D-47C0-8A7F-496478E73D4D}" srcOrd="3" destOrd="0" presId="urn:microsoft.com/office/officeart/2005/8/layout/vList3"/>
    <dgm:cxn modelId="{803A4A68-C82D-48E9-B5A4-C1BFB44A4AD8}" type="presParOf" srcId="{74CBCBFE-29D3-4DC4-B6D1-43B25CF51F4D}" destId="{8075C7F8-1E5B-405E-B104-E23196840B4D}" srcOrd="4" destOrd="0" presId="urn:microsoft.com/office/officeart/2005/8/layout/vList3"/>
    <dgm:cxn modelId="{9AD4E86D-21DB-4A55-971C-5DA4B754C494}" type="presParOf" srcId="{8075C7F8-1E5B-405E-B104-E23196840B4D}" destId="{935B7BD7-9971-4809-B1ED-2F9059F9F2F2}" srcOrd="0" destOrd="0" presId="urn:microsoft.com/office/officeart/2005/8/layout/vList3"/>
    <dgm:cxn modelId="{50E4E216-2C4B-4D4E-BA7A-56FCCDFAC393}" type="presParOf" srcId="{8075C7F8-1E5B-405E-B104-E23196840B4D}" destId="{AAA06BF6-996F-4F62-9B07-38BEB1A95B59}" srcOrd="1" destOrd="0" presId="urn:microsoft.com/office/officeart/2005/8/layout/vList3"/>
    <dgm:cxn modelId="{4C707A65-DD4F-4852-9BC8-1ECBC136EE6E}" type="presParOf" srcId="{74CBCBFE-29D3-4DC4-B6D1-43B25CF51F4D}" destId="{42B0B438-75B2-41ED-A1A3-4BC5AC7EB85C}" srcOrd="5" destOrd="0" presId="urn:microsoft.com/office/officeart/2005/8/layout/vList3"/>
    <dgm:cxn modelId="{5F047642-0EBA-43F1-BF7A-62249C83F095}" type="presParOf" srcId="{74CBCBFE-29D3-4DC4-B6D1-43B25CF51F4D}" destId="{2F9A290C-A540-4F34-8876-221DD15E8A72}" srcOrd="6" destOrd="0" presId="urn:microsoft.com/office/officeart/2005/8/layout/vList3"/>
    <dgm:cxn modelId="{A8B65175-22BC-4FD7-A21B-B020135A7062}" type="presParOf" srcId="{2F9A290C-A540-4F34-8876-221DD15E8A72}" destId="{D2F2C0BC-A933-45D4-9F25-B950D0A0F84E}" srcOrd="0" destOrd="0" presId="urn:microsoft.com/office/officeart/2005/8/layout/vList3"/>
    <dgm:cxn modelId="{0E27137E-9E67-4EBD-9177-D5AEC48228F2}" type="presParOf" srcId="{2F9A290C-A540-4F34-8876-221DD15E8A72}" destId="{49E34B08-537E-4277-B9B5-C1C2BC2C8E93}" srcOrd="1" destOrd="0" presId="urn:microsoft.com/office/officeart/2005/8/layout/vList3"/>
    <dgm:cxn modelId="{E20CF654-201F-4B4C-9C06-8A51E082F018}" type="presParOf" srcId="{74CBCBFE-29D3-4DC4-B6D1-43B25CF51F4D}" destId="{A2AAED6A-FF44-4AB1-B89B-67E0EDD8F4F9}" srcOrd="7" destOrd="0" presId="urn:microsoft.com/office/officeart/2005/8/layout/vList3"/>
    <dgm:cxn modelId="{4CAEF468-FD6C-4DC7-970F-4FDAF3446DFF}" type="presParOf" srcId="{74CBCBFE-29D3-4DC4-B6D1-43B25CF51F4D}" destId="{4ED5320E-FD59-4B8E-A956-4993E585F468}" srcOrd="8" destOrd="0" presId="urn:microsoft.com/office/officeart/2005/8/layout/vList3"/>
    <dgm:cxn modelId="{090FB18D-52EF-4E80-9934-2BBF63AADB70}" type="presParOf" srcId="{4ED5320E-FD59-4B8E-A956-4993E585F468}" destId="{69B92803-620E-4381-BA46-94848208E4DB}" srcOrd="0" destOrd="0" presId="urn:microsoft.com/office/officeart/2005/8/layout/vList3"/>
    <dgm:cxn modelId="{380F2358-DA4B-448F-A0EC-817C995F1994}" type="presParOf" srcId="{4ED5320E-FD59-4B8E-A956-4993E585F468}" destId="{7963ECFC-8863-4FB3-95CA-8781A5BF38EE}" srcOrd="1" destOrd="0" presId="urn:microsoft.com/office/officeart/2005/8/layout/vList3"/>
    <dgm:cxn modelId="{24B7E197-8E1E-48C9-87E4-16B5B8B6C8C7}" type="presParOf" srcId="{74CBCBFE-29D3-4DC4-B6D1-43B25CF51F4D}" destId="{115D7CA6-EF04-462E-8FA2-9CADEC3387C7}" srcOrd="9" destOrd="0" presId="urn:microsoft.com/office/officeart/2005/8/layout/vList3"/>
    <dgm:cxn modelId="{01FCF23B-6843-410E-8202-CA4F162CC27B}" type="presParOf" srcId="{74CBCBFE-29D3-4DC4-B6D1-43B25CF51F4D}" destId="{8B3D9B65-47B3-4967-9A23-424E092AFECF}" srcOrd="10" destOrd="0" presId="urn:microsoft.com/office/officeart/2005/8/layout/vList3"/>
    <dgm:cxn modelId="{C9FE8B4C-5C74-4A94-9D54-7116C18D06BD}" type="presParOf" srcId="{8B3D9B65-47B3-4967-9A23-424E092AFECF}" destId="{7CC913EB-C7FC-4186-85DA-F1B9063A87CB}" srcOrd="0" destOrd="0" presId="urn:microsoft.com/office/officeart/2005/8/layout/vList3"/>
    <dgm:cxn modelId="{F891AFDF-EA1F-4496-9896-296BC8611C5A}" type="presParOf" srcId="{8B3D9B65-47B3-4967-9A23-424E092AFECF}" destId="{75DCF8CE-5D90-4AFD-B1CE-EC0B632D382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91623-8EAD-4918-976D-90E23E3AEF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84447F1B-587B-4DE3-A0F4-4C418FD9EB1A}">
      <dgm:prSet phldrT="[Текст]" custT="1"/>
      <dgm:spPr/>
      <dgm:t>
        <a:bodyPr/>
        <a:lstStyle/>
        <a:p>
          <a:r>
            <a:rPr lang="ru-RU" sz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Импорт и обработка данных ДЗЗ</a:t>
          </a:r>
          <a:endParaRPr lang="ru-RU" sz="1200" dirty="0">
            <a:latin typeface="Trebuchet MS" panose="020B0603020202020204" pitchFamily="34" charset="0"/>
          </a:endParaRPr>
        </a:p>
      </dgm:t>
    </dgm:pt>
    <dgm:pt modelId="{56A315CD-E09C-4FB0-86CF-DA22B65BFE1A}" type="parTrans" cxnId="{A212342F-D720-4114-953C-FE5EF9BFFDF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979BD4B-5291-49EE-8851-9470EFED104F}" type="sibTrans" cxnId="{A212342F-D720-4114-953C-FE5EF9BFFDFF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4472373-FE23-475D-BCAB-191ECFB04C4D}">
      <dgm:prSet custT="1"/>
      <dgm:spPr/>
      <dgm:t>
        <a:bodyPr/>
        <a:lstStyle/>
        <a:p>
          <a:r>
            <a:rPr lang="ru-RU" sz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Набор эталонных участков и расчет статистики</a:t>
          </a:r>
          <a:endParaRPr lang="ru-RU" sz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53FCD6E-8A99-45FE-9DFD-B41EDD84392E}" type="parTrans" cxnId="{EB0F7B86-872A-4DCA-ACB0-24FCE2F90199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BB6BF5F-05DD-4F40-8EB3-D047575D2E00}" type="sibTrans" cxnId="{EB0F7B86-872A-4DCA-ACB0-24FCE2F90199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53533E72-5D7A-4387-831B-4C90A99CCB2A}">
      <dgm:prSet custT="1"/>
      <dgm:spPr/>
      <dgm:t>
        <a:bodyPr/>
        <a:lstStyle/>
        <a:p>
          <a:r>
            <a:rPr lang="ru-RU" sz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Расчёт зональной статистики по муниципальным образованиям</a:t>
          </a:r>
          <a:endParaRPr lang="ru-RU" sz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69FEEB7-7C14-49F0-B655-EB7AF16F27DC}" type="parTrans" cxnId="{56AE1435-9376-42A9-B2CD-894B0C99299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DF13D1C5-46A3-4BFC-A4BE-F3875A1E23A9}" type="sibTrans" cxnId="{56AE1435-9376-42A9-B2CD-894B0C992993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BBD44748-77E3-4C43-BD24-81963A86F593}">
      <dgm:prSet custT="1"/>
      <dgm:spPr/>
      <dgm:t>
        <a:bodyPr/>
        <a:lstStyle/>
        <a:p>
          <a:r>
            <a:rPr lang="ru-RU" sz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Веб-публикация данных на платформе Геоаналитика</a:t>
          </a:r>
          <a:endParaRPr lang="ru-RU" sz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0547DB96-F858-4053-ACC3-C03D6ADD9E73}" type="parTrans" cxnId="{25DB2D61-AEAA-4C55-A844-007A230B812B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D115F73B-39BD-43F6-9666-27C071484759}" type="sibTrans" cxnId="{25DB2D61-AEAA-4C55-A844-007A230B812B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86E6068E-D015-4A78-B102-C278D9ADD084}">
      <dgm:prSet custT="1"/>
      <dgm:spPr/>
      <dgm:t>
        <a:bodyPr/>
        <a:lstStyle/>
        <a:p>
          <a:r>
            <a:rPr lang="ru-RU" sz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Постобработка результатов классификации</a:t>
          </a:r>
          <a:endParaRPr lang="ru-RU" sz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3F688C9F-3596-4A06-9BD0-4F6F439ECCA6}" type="parTrans" cxnId="{D15B0CBC-61F5-4E5B-A8F9-39FDAE71612A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510712C-08D2-4F01-81EE-A280FFBC4E7A}" type="sibTrans" cxnId="{D15B0CBC-61F5-4E5B-A8F9-39FDAE71612A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1A59FDD-9267-487D-BD0A-3B453D466CCF}">
      <dgm:prSet custT="1"/>
      <dgm:spPr/>
      <dgm:t>
        <a:bodyPr/>
        <a:lstStyle/>
        <a:p>
          <a:r>
            <a:rPr lang="ru-RU" sz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Обнаружение участков  зарастания методом построения дерева решений</a:t>
          </a:r>
          <a:endParaRPr lang="ru-RU" sz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C19AFBE-0DBF-4A1D-A12E-7107456109E3}" type="sibTrans" cxnId="{B9E21357-35BB-40F8-AA6C-FC06FFBC0CE3}">
      <dgm:prSet custT="1"/>
      <dgm:spPr/>
      <dgm:t>
        <a:bodyPr/>
        <a:lstStyle/>
        <a:p>
          <a:endParaRPr lang="ru-RU" sz="1200">
            <a:latin typeface="Trebuchet MS" panose="020B0603020202020204" pitchFamily="34" charset="0"/>
          </a:endParaRPr>
        </a:p>
      </dgm:t>
    </dgm:pt>
    <dgm:pt modelId="{86B22BB9-C23B-4098-B8AC-17DEE3B87B32}" type="parTrans" cxnId="{B9E21357-35BB-40F8-AA6C-FC06FFBC0CE3}">
      <dgm:prSet/>
      <dgm:spPr/>
      <dgm:t>
        <a:bodyPr/>
        <a:lstStyle/>
        <a:p>
          <a:endParaRPr lang="ru-RU" sz="1200">
            <a:latin typeface="Trebuchet MS" panose="020B0603020202020204" pitchFamily="34" charset="0"/>
          </a:endParaRPr>
        </a:p>
      </dgm:t>
    </dgm:pt>
    <dgm:pt modelId="{DBE6221D-331A-4984-A50E-6C4755EA9994}">
      <dgm:prSet custT="1"/>
      <dgm:spPr/>
      <dgm:t>
        <a:bodyPr/>
        <a:lstStyle/>
        <a:p>
          <a:r>
            <a:rPr lang="ru-RU" sz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Визуальная оценка результатов классификации</a:t>
          </a:r>
          <a:r>
            <a:rPr lang="en-US" sz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</a:t>
          </a:r>
          <a:r>
            <a:rPr lang="ru-RU" sz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и выделение класса «борщевик»</a:t>
          </a:r>
        </a:p>
      </dgm:t>
    </dgm:pt>
    <dgm:pt modelId="{2249ED4A-F671-4B60-8E9B-1E7E6F410EB5}" type="parTrans" cxnId="{D3EF2B4A-F1D2-47D2-9B32-2C4040280165}">
      <dgm:prSet/>
      <dgm:spPr/>
      <dgm:t>
        <a:bodyPr/>
        <a:lstStyle/>
        <a:p>
          <a:endParaRPr lang="ru-RU" sz="1200">
            <a:latin typeface="Trebuchet MS" panose="020B0603020202020204" pitchFamily="34" charset="0"/>
          </a:endParaRPr>
        </a:p>
      </dgm:t>
    </dgm:pt>
    <dgm:pt modelId="{A667CF26-F7B1-48E7-93DB-ECA372A602D9}" type="sibTrans" cxnId="{D3EF2B4A-F1D2-47D2-9B32-2C4040280165}">
      <dgm:prSet custT="1"/>
      <dgm:spPr/>
      <dgm:t>
        <a:bodyPr/>
        <a:lstStyle/>
        <a:p>
          <a:endParaRPr lang="ru-RU" sz="1200">
            <a:latin typeface="Trebuchet MS" panose="020B0603020202020204" pitchFamily="34" charset="0"/>
          </a:endParaRPr>
        </a:p>
      </dgm:t>
    </dgm:pt>
    <dgm:pt modelId="{B4631037-CA02-416A-91EE-E5D1E6E3F230}" type="pres">
      <dgm:prSet presAssocID="{3A491623-8EAD-4918-976D-90E23E3AEF74}" presName="linearFlow" presStyleCnt="0">
        <dgm:presLayoutVars>
          <dgm:resizeHandles val="exact"/>
        </dgm:presLayoutVars>
      </dgm:prSet>
      <dgm:spPr/>
    </dgm:pt>
    <dgm:pt modelId="{D84F3894-E87B-4CFD-949B-4F93916FE14B}" type="pres">
      <dgm:prSet presAssocID="{84447F1B-587B-4DE3-A0F4-4C418FD9EB1A}" presName="node" presStyleLbl="node1" presStyleIdx="0" presStyleCnt="7" custScaleX="374901" custLinFactNeighborX="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A6D6E-BB73-43F3-A5E4-8E00D0DFF914}" type="pres">
      <dgm:prSet presAssocID="{C979BD4B-5291-49EE-8851-9470EFED104F}" presName="sibTrans" presStyleLbl="sibTrans2D1" presStyleIdx="0" presStyleCnt="6"/>
      <dgm:spPr/>
      <dgm:t>
        <a:bodyPr/>
        <a:lstStyle/>
        <a:p>
          <a:endParaRPr lang="ru-RU"/>
        </a:p>
      </dgm:t>
    </dgm:pt>
    <dgm:pt modelId="{CDD090F8-834A-4BF8-BD3B-633AA9F675AA}" type="pres">
      <dgm:prSet presAssocID="{C979BD4B-5291-49EE-8851-9470EFED104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A6F0D3F4-3C95-4166-9494-54267F0549B3}" type="pres">
      <dgm:prSet presAssocID="{24472373-FE23-475D-BCAB-191ECFB04C4D}" presName="node" presStyleLbl="node1" presStyleIdx="1" presStyleCnt="7" custScaleX="374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16A04-BAF2-4C87-9914-2C5F902C9D3F}" type="pres">
      <dgm:prSet presAssocID="{2BB6BF5F-05DD-4F40-8EB3-D047575D2E00}" presName="sibTrans" presStyleLbl="sibTrans2D1" presStyleIdx="1" presStyleCnt="6"/>
      <dgm:spPr/>
      <dgm:t>
        <a:bodyPr/>
        <a:lstStyle/>
        <a:p>
          <a:endParaRPr lang="ru-RU"/>
        </a:p>
      </dgm:t>
    </dgm:pt>
    <dgm:pt modelId="{CB39F1DD-C77D-49F5-9A45-8A28EDB682FD}" type="pres">
      <dgm:prSet presAssocID="{2BB6BF5F-05DD-4F40-8EB3-D047575D2E00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7098299-A697-4830-890B-F1A4DDB7568B}" type="pres">
      <dgm:prSet presAssocID="{21A59FDD-9267-487D-BD0A-3B453D466CCF}" presName="node" presStyleLbl="node1" presStyleIdx="2" presStyleCnt="7" custScaleX="374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4FCFC-37D3-4C09-A3CF-5605FCB833B5}" type="pres">
      <dgm:prSet presAssocID="{8C19AFBE-0DBF-4A1D-A12E-7107456109E3}" presName="sibTrans" presStyleLbl="sibTrans2D1" presStyleIdx="2" presStyleCnt="6"/>
      <dgm:spPr/>
      <dgm:t>
        <a:bodyPr/>
        <a:lstStyle/>
        <a:p>
          <a:endParaRPr lang="ru-RU"/>
        </a:p>
      </dgm:t>
    </dgm:pt>
    <dgm:pt modelId="{D98CF64D-2600-46E6-8A27-0F4C5355F5A5}" type="pres">
      <dgm:prSet presAssocID="{8C19AFBE-0DBF-4A1D-A12E-7107456109E3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3D691CBC-BDFE-4CAA-BDF4-CF7F1E349960}" type="pres">
      <dgm:prSet presAssocID="{86E6068E-D015-4A78-B102-C278D9ADD084}" presName="node" presStyleLbl="node1" presStyleIdx="3" presStyleCnt="7" custScaleX="373749" custLinFactNeighborX="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0F2F5-8F74-4058-B6E3-5381A69865F6}" type="pres">
      <dgm:prSet presAssocID="{1510712C-08D2-4F01-81EE-A280FFBC4E7A}" presName="sibTrans" presStyleLbl="sibTrans2D1" presStyleIdx="3" presStyleCnt="6"/>
      <dgm:spPr/>
      <dgm:t>
        <a:bodyPr/>
        <a:lstStyle/>
        <a:p>
          <a:endParaRPr lang="ru-RU"/>
        </a:p>
      </dgm:t>
    </dgm:pt>
    <dgm:pt modelId="{83ECB396-DEE9-4D5D-8CA8-7AD941122956}" type="pres">
      <dgm:prSet presAssocID="{1510712C-08D2-4F01-81EE-A280FFBC4E7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938ACE1-B6EE-4F86-A601-B6E41F6D9907}" type="pres">
      <dgm:prSet presAssocID="{DBE6221D-331A-4984-A50E-6C4755EA9994}" presName="node" presStyleLbl="node1" presStyleIdx="4" presStyleCnt="7" custScaleX="373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3ADDF-D7E2-49C3-ABCE-519507DD300D}" type="pres">
      <dgm:prSet presAssocID="{A667CF26-F7B1-48E7-93DB-ECA372A602D9}" presName="sibTrans" presStyleLbl="sibTrans2D1" presStyleIdx="4" presStyleCnt="6"/>
      <dgm:spPr/>
      <dgm:t>
        <a:bodyPr/>
        <a:lstStyle/>
        <a:p>
          <a:endParaRPr lang="ru-RU"/>
        </a:p>
      </dgm:t>
    </dgm:pt>
    <dgm:pt modelId="{75A8EC53-9B40-4B9F-BAF5-80087421B0C8}" type="pres">
      <dgm:prSet presAssocID="{A667CF26-F7B1-48E7-93DB-ECA372A602D9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7D5FFBDE-983A-48F5-BCDC-F786AD7229E3}" type="pres">
      <dgm:prSet presAssocID="{53533E72-5D7A-4387-831B-4C90A99CCB2A}" presName="node" presStyleLbl="node1" presStyleIdx="5" presStyleCnt="7" custScaleX="374901" custLinFactNeighborX="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47E7C-2F4E-42B2-864C-8436B2C1BA93}" type="pres">
      <dgm:prSet presAssocID="{DF13D1C5-46A3-4BFC-A4BE-F3875A1E23A9}" presName="sibTrans" presStyleLbl="sibTrans2D1" presStyleIdx="5" presStyleCnt="6"/>
      <dgm:spPr/>
      <dgm:t>
        <a:bodyPr/>
        <a:lstStyle/>
        <a:p>
          <a:endParaRPr lang="ru-RU"/>
        </a:p>
      </dgm:t>
    </dgm:pt>
    <dgm:pt modelId="{675BCBCF-FDA0-4F3D-91BA-09956D3C085B}" type="pres">
      <dgm:prSet presAssocID="{DF13D1C5-46A3-4BFC-A4BE-F3875A1E23A9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B4571408-50DF-414D-9226-D050A174029B}" type="pres">
      <dgm:prSet presAssocID="{BBD44748-77E3-4C43-BD24-81963A86F593}" presName="node" presStyleLbl="node1" presStyleIdx="6" presStyleCnt="7" custScaleX="374901" custLinFactNeighborX="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70BC4-251E-49A9-AD95-FB57F830970E}" type="presOf" srcId="{8C19AFBE-0DBF-4A1D-A12E-7107456109E3}" destId="{0D04FCFC-37D3-4C09-A3CF-5605FCB833B5}" srcOrd="0" destOrd="0" presId="urn:microsoft.com/office/officeart/2005/8/layout/process2"/>
    <dgm:cxn modelId="{45B2EA09-8E29-4906-9B45-9DD047F2B501}" type="presOf" srcId="{BBD44748-77E3-4C43-BD24-81963A86F593}" destId="{B4571408-50DF-414D-9226-D050A174029B}" srcOrd="0" destOrd="0" presId="urn:microsoft.com/office/officeart/2005/8/layout/process2"/>
    <dgm:cxn modelId="{1D671982-DEA6-43BF-B811-F7C6EDC2F7C0}" type="presOf" srcId="{24472373-FE23-475D-BCAB-191ECFB04C4D}" destId="{A6F0D3F4-3C95-4166-9494-54267F0549B3}" srcOrd="0" destOrd="0" presId="urn:microsoft.com/office/officeart/2005/8/layout/process2"/>
    <dgm:cxn modelId="{EB0F7B86-872A-4DCA-ACB0-24FCE2F90199}" srcId="{3A491623-8EAD-4918-976D-90E23E3AEF74}" destId="{24472373-FE23-475D-BCAB-191ECFB04C4D}" srcOrd="1" destOrd="0" parTransId="{953FCD6E-8A99-45FE-9DFD-B41EDD84392E}" sibTransId="{2BB6BF5F-05DD-4F40-8EB3-D047575D2E00}"/>
    <dgm:cxn modelId="{5E300667-41BF-402D-9BE0-85542F70F685}" type="presOf" srcId="{C979BD4B-5291-49EE-8851-9470EFED104F}" destId="{CDD090F8-834A-4BF8-BD3B-633AA9F675AA}" srcOrd="1" destOrd="0" presId="urn:microsoft.com/office/officeart/2005/8/layout/process2"/>
    <dgm:cxn modelId="{04DF7268-F73D-41C2-A46D-1582FA8B289C}" type="presOf" srcId="{DBE6221D-331A-4984-A50E-6C4755EA9994}" destId="{1938ACE1-B6EE-4F86-A601-B6E41F6D9907}" srcOrd="0" destOrd="0" presId="urn:microsoft.com/office/officeart/2005/8/layout/process2"/>
    <dgm:cxn modelId="{FBB72ACE-68AB-4931-8C9D-8A1916FE23A6}" type="presOf" srcId="{DF13D1C5-46A3-4BFC-A4BE-F3875A1E23A9}" destId="{B8E47E7C-2F4E-42B2-864C-8436B2C1BA93}" srcOrd="0" destOrd="0" presId="urn:microsoft.com/office/officeart/2005/8/layout/process2"/>
    <dgm:cxn modelId="{A212342F-D720-4114-953C-FE5EF9BFFDFF}" srcId="{3A491623-8EAD-4918-976D-90E23E3AEF74}" destId="{84447F1B-587B-4DE3-A0F4-4C418FD9EB1A}" srcOrd="0" destOrd="0" parTransId="{56A315CD-E09C-4FB0-86CF-DA22B65BFE1A}" sibTransId="{C979BD4B-5291-49EE-8851-9470EFED104F}"/>
    <dgm:cxn modelId="{6A8165F5-ABFC-42DD-BF30-DDA52197932F}" type="presOf" srcId="{DF13D1C5-46A3-4BFC-A4BE-F3875A1E23A9}" destId="{675BCBCF-FDA0-4F3D-91BA-09956D3C085B}" srcOrd="1" destOrd="0" presId="urn:microsoft.com/office/officeart/2005/8/layout/process2"/>
    <dgm:cxn modelId="{9CE101BE-7CAA-4639-81E6-AEC3023E7D4B}" type="presOf" srcId="{8C19AFBE-0DBF-4A1D-A12E-7107456109E3}" destId="{D98CF64D-2600-46E6-8A27-0F4C5355F5A5}" srcOrd="1" destOrd="0" presId="urn:microsoft.com/office/officeart/2005/8/layout/process2"/>
    <dgm:cxn modelId="{A01C7628-D5B8-45A5-91E3-13ACB1806673}" type="presOf" srcId="{86E6068E-D015-4A78-B102-C278D9ADD084}" destId="{3D691CBC-BDFE-4CAA-BDF4-CF7F1E349960}" srcOrd="0" destOrd="0" presId="urn:microsoft.com/office/officeart/2005/8/layout/process2"/>
    <dgm:cxn modelId="{2F8DB28A-E20D-4209-8D4A-4D2E49F0C3F3}" type="presOf" srcId="{53533E72-5D7A-4387-831B-4C90A99CCB2A}" destId="{7D5FFBDE-983A-48F5-BCDC-F786AD7229E3}" srcOrd="0" destOrd="0" presId="urn:microsoft.com/office/officeart/2005/8/layout/process2"/>
    <dgm:cxn modelId="{F31A4FF8-00E0-4F8F-A966-AE2A1B19B4D0}" type="presOf" srcId="{84447F1B-587B-4DE3-A0F4-4C418FD9EB1A}" destId="{D84F3894-E87B-4CFD-949B-4F93916FE14B}" srcOrd="0" destOrd="0" presId="urn:microsoft.com/office/officeart/2005/8/layout/process2"/>
    <dgm:cxn modelId="{4C452B2F-20F4-496B-9712-02F0E1370784}" type="presOf" srcId="{2BB6BF5F-05DD-4F40-8EB3-D047575D2E00}" destId="{40816A04-BAF2-4C87-9914-2C5F902C9D3F}" srcOrd="0" destOrd="0" presId="urn:microsoft.com/office/officeart/2005/8/layout/process2"/>
    <dgm:cxn modelId="{75554F7D-7D2F-4A7A-97C8-C050AC704AAE}" type="presOf" srcId="{3A491623-8EAD-4918-976D-90E23E3AEF74}" destId="{B4631037-CA02-416A-91EE-E5D1E6E3F230}" srcOrd="0" destOrd="0" presId="urn:microsoft.com/office/officeart/2005/8/layout/process2"/>
    <dgm:cxn modelId="{D15B0CBC-61F5-4E5B-A8F9-39FDAE71612A}" srcId="{3A491623-8EAD-4918-976D-90E23E3AEF74}" destId="{86E6068E-D015-4A78-B102-C278D9ADD084}" srcOrd="3" destOrd="0" parTransId="{3F688C9F-3596-4A06-9BD0-4F6F439ECCA6}" sibTransId="{1510712C-08D2-4F01-81EE-A280FFBC4E7A}"/>
    <dgm:cxn modelId="{56AE1435-9376-42A9-B2CD-894B0C992993}" srcId="{3A491623-8EAD-4918-976D-90E23E3AEF74}" destId="{53533E72-5D7A-4387-831B-4C90A99CCB2A}" srcOrd="5" destOrd="0" parTransId="{569FEEB7-7C14-49F0-B655-EB7AF16F27DC}" sibTransId="{DF13D1C5-46A3-4BFC-A4BE-F3875A1E23A9}"/>
    <dgm:cxn modelId="{0223E232-DE2F-4122-AC4E-064AA391E78C}" type="presOf" srcId="{A667CF26-F7B1-48E7-93DB-ECA372A602D9}" destId="{B7F3ADDF-D7E2-49C3-ABCE-519507DD300D}" srcOrd="0" destOrd="0" presId="urn:microsoft.com/office/officeart/2005/8/layout/process2"/>
    <dgm:cxn modelId="{65D3AB1C-5B45-4ACC-B599-3C86526F03BB}" type="presOf" srcId="{1510712C-08D2-4F01-81EE-A280FFBC4E7A}" destId="{CAA0F2F5-8F74-4058-B6E3-5381A69865F6}" srcOrd="0" destOrd="0" presId="urn:microsoft.com/office/officeart/2005/8/layout/process2"/>
    <dgm:cxn modelId="{25DB2D61-AEAA-4C55-A844-007A230B812B}" srcId="{3A491623-8EAD-4918-976D-90E23E3AEF74}" destId="{BBD44748-77E3-4C43-BD24-81963A86F593}" srcOrd="6" destOrd="0" parTransId="{0547DB96-F858-4053-ACC3-C03D6ADD9E73}" sibTransId="{D115F73B-39BD-43F6-9666-27C071484759}"/>
    <dgm:cxn modelId="{056FF8A4-6426-4BEC-AA78-9950F692D8CE}" type="presOf" srcId="{1510712C-08D2-4F01-81EE-A280FFBC4E7A}" destId="{83ECB396-DEE9-4D5D-8CA8-7AD941122956}" srcOrd="1" destOrd="0" presId="urn:microsoft.com/office/officeart/2005/8/layout/process2"/>
    <dgm:cxn modelId="{D3EF2B4A-F1D2-47D2-9B32-2C4040280165}" srcId="{3A491623-8EAD-4918-976D-90E23E3AEF74}" destId="{DBE6221D-331A-4984-A50E-6C4755EA9994}" srcOrd="4" destOrd="0" parTransId="{2249ED4A-F671-4B60-8E9B-1E7E6F410EB5}" sibTransId="{A667CF26-F7B1-48E7-93DB-ECA372A602D9}"/>
    <dgm:cxn modelId="{567ABA2B-73EB-45DD-874B-1F67287DAC60}" type="presOf" srcId="{21A59FDD-9267-487D-BD0A-3B453D466CCF}" destId="{E7098299-A697-4830-890B-F1A4DDB7568B}" srcOrd="0" destOrd="0" presId="urn:microsoft.com/office/officeart/2005/8/layout/process2"/>
    <dgm:cxn modelId="{B9E21357-35BB-40F8-AA6C-FC06FFBC0CE3}" srcId="{3A491623-8EAD-4918-976D-90E23E3AEF74}" destId="{21A59FDD-9267-487D-BD0A-3B453D466CCF}" srcOrd="2" destOrd="0" parTransId="{86B22BB9-C23B-4098-B8AC-17DEE3B87B32}" sibTransId="{8C19AFBE-0DBF-4A1D-A12E-7107456109E3}"/>
    <dgm:cxn modelId="{F7F90ADA-D459-4059-8C6D-0FF1A83F4FDF}" type="presOf" srcId="{2BB6BF5F-05DD-4F40-8EB3-D047575D2E00}" destId="{CB39F1DD-C77D-49F5-9A45-8A28EDB682FD}" srcOrd="1" destOrd="0" presId="urn:microsoft.com/office/officeart/2005/8/layout/process2"/>
    <dgm:cxn modelId="{B1136CDB-12A7-436C-9FF8-EB121F3BA554}" type="presOf" srcId="{A667CF26-F7B1-48E7-93DB-ECA372A602D9}" destId="{75A8EC53-9B40-4B9F-BAF5-80087421B0C8}" srcOrd="1" destOrd="0" presId="urn:microsoft.com/office/officeart/2005/8/layout/process2"/>
    <dgm:cxn modelId="{811C61FA-D632-40C4-B18B-0DA8512E5DAF}" type="presOf" srcId="{C979BD4B-5291-49EE-8851-9470EFED104F}" destId="{D0DA6D6E-BB73-43F3-A5E4-8E00D0DFF914}" srcOrd="0" destOrd="0" presId="urn:microsoft.com/office/officeart/2005/8/layout/process2"/>
    <dgm:cxn modelId="{7D30D7DD-1B2B-443C-9799-CC85653C0A80}" type="presParOf" srcId="{B4631037-CA02-416A-91EE-E5D1E6E3F230}" destId="{D84F3894-E87B-4CFD-949B-4F93916FE14B}" srcOrd="0" destOrd="0" presId="urn:microsoft.com/office/officeart/2005/8/layout/process2"/>
    <dgm:cxn modelId="{F7549EF7-9AB6-47FE-BA0A-779AE38F881B}" type="presParOf" srcId="{B4631037-CA02-416A-91EE-E5D1E6E3F230}" destId="{D0DA6D6E-BB73-43F3-A5E4-8E00D0DFF914}" srcOrd="1" destOrd="0" presId="urn:microsoft.com/office/officeart/2005/8/layout/process2"/>
    <dgm:cxn modelId="{25104A4F-1D1D-4508-AD60-111BB8C4DF69}" type="presParOf" srcId="{D0DA6D6E-BB73-43F3-A5E4-8E00D0DFF914}" destId="{CDD090F8-834A-4BF8-BD3B-633AA9F675AA}" srcOrd="0" destOrd="0" presId="urn:microsoft.com/office/officeart/2005/8/layout/process2"/>
    <dgm:cxn modelId="{4287747A-E879-4A59-B00D-50DB54F97319}" type="presParOf" srcId="{B4631037-CA02-416A-91EE-E5D1E6E3F230}" destId="{A6F0D3F4-3C95-4166-9494-54267F0549B3}" srcOrd="2" destOrd="0" presId="urn:microsoft.com/office/officeart/2005/8/layout/process2"/>
    <dgm:cxn modelId="{85A10224-F40F-4CF2-9265-2D1E08B467CD}" type="presParOf" srcId="{B4631037-CA02-416A-91EE-E5D1E6E3F230}" destId="{40816A04-BAF2-4C87-9914-2C5F902C9D3F}" srcOrd="3" destOrd="0" presId="urn:microsoft.com/office/officeart/2005/8/layout/process2"/>
    <dgm:cxn modelId="{0367B27C-4206-435A-9235-A4772E346FB9}" type="presParOf" srcId="{40816A04-BAF2-4C87-9914-2C5F902C9D3F}" destId="{CB39F1DD-C77D-49F5-9A45-8A28EDB682FD}" srcOrd="0" destOrd="0" presId="urn:microsoft.com/office/officeart/2005/8/layout/process2"/>
    <dgm:cxn modelId="{9E1F5BA4-AD06-419A-8421-87F6094EEB81}" type="presParOf" srcId="{B4631037-CA02-416A-91EE-E5D1E6E3F230}" destId="{E7098299-A697-4830-890B-F1A4DDB7568B}" srcOrd="4" destOrd="0" presId="urn:microsoft.com/office/officeart/2005/8/layout/process2"/>
    <dgm:cxn modelId="{02B0348D-D472-4A70-9BD2-51CF4ED5493C}" type="presParOf" srcId="{B4631037-CA02-416A-91EE-E5D1E6E3F230}" destId="{0D04FCFC-37D3-4C09-A3CF-5605FCB833B5}" srcOrd="5" destOrd="0" presId="urn:microsoft.com/office/officeart/2005/8/layout/process2"/>
    <dgm:cxn modelId="{12DAC7AF-E713-4098-80CF-EEAD873AC129}" type="presParOf" srcId="{0D04FCFC-37D3-4C09-A3CF-5605FCB833B5}" destId="{D98CF64D-2600-46E6-8A27-0F4C5355F5A5}" srcOrd="0" destOrd="0" presId="urn:microsoft.com/office/officeart/2005/8/layout/process2"/>
    <dgm:cxn modelId="{930FC87A-560B-4A63-9B8C-904B5C89D141}" type="presParOf" srcId="{B4631037-CA02-416A-91EE-E5D1E6E3F230}" destId="{3D691CBC-BDFE-4CAA-BDF4-CF7F1E349960}" srcOrd="6" destOrd="0" presId="urn:microsoft.com/office/officeart/2005/8/layout/process2"/>
    <dgm:cxn modelId="{E5419617-1573-4041-B3EE-684EF1E207B2}" type="presParOf" srcId="{B4631037-CA02-416A-91EE-E5D1E6E3F230}" destId="{CAA0F2F5-8F74-4058-B6E3-5381A69865F6}" srcOrd="7" destOrd="0" presId="urn:microsoft.com/office/officeart/2005/8/layout/process2"/>
    <dgm:cxn modelId="{901E1771-C503-45FF-B3A3-9EC0B05A1E08}" type="presParOf" srcId="{CAA0F2F5-8F74-4058-B6E3-5381A69865F6}" destId="{83ECB396-DEE9-4D5D-8CA8-7AD941122956}" srcOrd="0" destOrd="0" presId="urn:microsoft.com/office/officeart/2005/8/layout/process2"/>
    <dgm:cxn modelId="{75D88100-1C84-44F7-8937-47920C18338A}" type="presParOf" srcId="{B4631037-CA02-416A-91EE-E5D1E6E3F230}" destId="{1938ACE1-B6EE-4F86-A601-B6E41F6D9907}" srcOrd="8" destOrd="0" presId="urn:microsoft.com/office/officeart/2005/8/layout/process2"/>
    <dgm:cxn modelId="{083F99B4-3A1D-4620-9A87-DA9E62A83F49}" type="presParOf" srcId="{B4631037-CA02-416A-91EE-E5D1E6E3F230}" destId="{B7F3ADDF-D7E2-49C3-ABCE-519507DD300D}" srcOrd="9" destOrd="0" presId="urn:microsoft.com/office/officeart/2005/8/layout/process2"/>
    <dgm:cxn modelId="{5A794D94-7658-454B-BC3A-C7B37C2D5D0C}" type="presParOf" srcId="{B7F3ADDF-D7E2-49C3-ABCE-519507DD300D}" destId="{75A8EC53-9B40-4B9F-BAF5-80087421B0C8}" srcOrd="0" destOrd="0" presId="urn:microsoft.com/office/officeart/2005/8/layout/process2"/>
    <dgm:cxn modelId="{54998B50-BEF1-4E6E-B303-33FED21B1659}" type="presParOf" srcId="{B4631037-CA02-416A-91EE-E5D1E6E3F230}" destId="{7D5FFBDE-983A-48F5-BCDC-F786AD7229E3}" srcOrd="10" destOrd="0" presId="urn:microsoft.com/office/officeart/2005/8/layout/process2"/>
    <dgm:cxn modelId="{99D73CF9-806B-4A36-86FD-7F19127A4AD1}" type="presParOf" srcId="{B4631037-CA02-416A-91EE-E5D1E6E3F230}" destId="{B8E47E7C-2F4E-42B2-864C-8436B2C1BA93}" srcOrd="11" destOrd="0" presId="urn:microsoft.com/office/officeart/2005/8/layout/process2"/>
    <dgm:cxn modelId="{3ED39AA6-2DEA-43F0-B22C-3FA0B68074E7}" type="presParOf" srcId="{B8E47E7C-2F4E-42B2-864C-8436B2C1BA93}" destId="{675BCBCF-FDA0-4F3D-91BA-09956D3C085B}" srcOrd="0" destOrd="0" presId="urn:microsoft.com/office/officeart/2005/8/layout/process2"/>
    <dgm:cxn modelId="{11D7CB59-A6AD-4508-81AF-8179578BB04E}" type="presParOf" srcId="{B4631037-CA02-416A-91EE-E5D1E6E3F230}" destId="{B4571408-50DF-414D-9226-D050A174029B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49F72-388E-46A6-B57E-B2EE1EB271D7}">
      <dsp:nvSpPr>
        <dsp:cNvPr id="0" name=""/>
        <dsp:cNvSpPr/>
      </dsp:nvSpPr>
      <dsp:spPr>
        <a:xfrm rot="10800000">
          <a:off x="1335613" y="1376"/>
          <a:ext cx="4764589" cy="5420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2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rebuchet MS" panose="020B0603020202020204" pitchFamily="34" charset="0"/>
            </a:rPr>
            <a:t>Определение мест произрастания борщевика</a:t>
          </a:r>
          <a:endParaRPr lang="ru-RU" sz="1400" kern="1200" dirty="0">
            <a:latin typeface="Trebuchet MS" panose="020B0603020202020204" pitchFamily="34" charset="0"/>
          </a:endParaRPr>
        </a:p>
      </dsp:txBody>
      <dsp:txXfrm rot="10800000">
        <a:off x="1471122" y="1376"/>
        <a:ext cx="4629080" cy="542038"/>
      </dsp:txXfrm>
    </dsp:sp>
    <dsp:sp modelId="{011627B2-75A3-43BE-B450-C1E1B12E4E67}">
      <dsp:nvSpPr>
        <dsp:cNvPr id="0" name=""/>
        <dsp:cNvSpPr/>
      </dsp:nvSpPr>
      <dsp:spPr>
        <a:xfrm>
          <a:off x="1064593" y="1376"/>
          <a:ext cx="542038" cy="542038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83A8D-200A-49D1-9FA2-D50F79E07B97}">
      <dsp:nvSpPr>
        <dsp:cNvPr id="0" name=""/>
        <dsp:cNvSpPr/>
      </dsp:nvSpPr>
      <dsp:spPr>
        <a:xfrm rot="10800000">
          <a:off x="1335613" y="705218"/>
          <a:ext cx="4764589" cy="5420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2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Мониторинг и прогнозирование распространения борщевика</a:t>
          </a:r>
          <a:endParaRPr lang="ru-RU" sz="1400" kern="1200" dirty="0">
            <a:latin typeface="Trebuchet MS" panose="020B0603020202020204" pitchFamily="34" charset="0"/>
          </a:endParaRPr>
        </a:p>
      </dsp:txBody>
      <dsp:txXfrm rot="10800000">
        <a:off x="1471122" y="705218"/>
        <a:ext cx="4629080" cy="542038"/>
      </dsp:txXfrm>
    </dsp:sp>
    <dsp:sp modelId="{125FC034-BEDB-44D4-89C0-DFFFA4E375A5}">
      <dsp:nvSpPr>
        <dsp:cNvPr id="0" name=""/>
        <dsp:cNvSpPr/>
      </dsp:nvSpPr>
      <dsp:spPr>
        <a:xfrm>
          <a:off x="1064593" y="705218"/>
          <a:ext cx="542038" cy="542038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06BF6-996F-4F62-9B07-38BEB1A95B59}">
      <dsp:nvSpPr>
        <dsp:cNvPr id="0" name=""/>
        <dsp:cNvSpPr/>
      </dsp:nvSpPr>
      <dsp:spPr>
        <a:xfrm rot="10800000">
          <a:off x="1335613" y="1409059"/>
          <a:ext cx="4764589" cy="5420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2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Оценка экологического состояния территории</a:t>
          </a:r>
          <a:endParaRPr lang="ru-RU" sz="1400" kern="1200" dirty="0">
            <a:latin typeface="Trebuchet MS" panose="020B0603020202020204" pitchFamily="34" charset="0"/>
          </a:endParaRPr>
        </a:p>
      </dsp:txBody>
      <dsp:txXfrm rot="10800000">
        <a:off x="1471122" y="1409059"/>
        <a:ext cx="4629080" cy="542038"/>
      </dsp:txXfrm>
    </dsp:sp>
    <dsp:sp modelId="{935B7BD7-9971-4809-B1ED-2F9059F9F2F2}">
      <dsp:nvSpPr>
        <dsp:cNvPr id="0" name=""/>
        <dsp:cNvSpPr/>
      </dsp:nvSpPr>
      <dsp:spPr>
        <a:xfrm>
          <a:off x="1064593" y="1409059"/>
          <a:ext cx="542038" cy="542038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34B08-537E-4277-B9B5-C1C2BC2C8E93}">
      <dsp:nvSpPr>
        <dsp:cNvPr id="0" name=""/>
        <dsp:cNvSpPr/>
      </dsp:nvSpPr>
      <dsp:spPr>
        <a:xfrm rot="10800000">
          <a:off x="1335613" y="2112901"/>
          <a:ext cx="4764589" cy="5420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2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Оценка условий проживания</a:t>
          </a:r>
          <a:endParaRPr lang="ru-RU" sz="1400" kern="1200" dirty="0">
            <a:latin typeface="Trebuchet MS" panose="020B0603020202020204" pitchFamily="34" charset="0"/>
          </a:endParaRPr>
        </a:p>
      </dsp:txBody>
      <dsp:txXfrm rot="10800000">
        <a:off x="1471122" y="2112901"/>
        <a:ext cx="4629080" cy="542038"/>
      </dsp:txXfrm>
    </dsp:sp>
    <dsp:sp modelId="{D2F2C0BC-A933-45D4-9F25-B950D0A0F84E}">
      <dsp:nvSpPr>
        <dsp:cNvPr id="0" name=""/>
        <dsp:cNvSpPr/>
      </dsp:nvSpPr>
      <dsp:spPr>
        <a:xfrm>
          <a:off x="1064593" y="2112901"/>
          <a:ext cx="542038" cy="542038"/>
        </a:xfrm>
        <a:prstGeom prst="ellipse">
          <a:avLst/>
        </a:prstGeom>
        <a:blipFill>
          <a:blip xmlns:r="http://schemas.openxmlformats.org/officeDocument/2006/relationships"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3ECFC-8863-4FB3-95CA-8781A5BF38EE}">
      <dsp:nvSpPr>
        <dsp:cNvPr id="0" name=""/>
        <dsp:cNvSpPr/>
      </dsp:nvSpPr>
      <dsp:spPr>
        <a:xfrm rot="10800000">
          <a:off x="1335613" y="2816742"/>
          <a:ext cx="4764589" cy="5420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2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rebuchet MS" panose="020B0603020202020204" pitchFamily="34" charset="0"/>
            </a:rPr>
            <a:t>Планирование мероприятий по борьбе с борщевиком Сосновского</a:t>
          </a:r>
          <a:endParaRPr lang="ru-RU" sz="1400" kern="1200" dirty="0">
            <a:latin typeface="Trebuchet MS" panose="020B0603020202020204" pitchFamily="34" charset="0"/>
          </a:endParaRPr>
        </a:p>
      </dsp:txBody>
      <dsp:txXfrm rot="10800000">
        <a:off x="1471122" y="2816742"/>
        <a:ext cx="4629080" cy="542038"/>
      </dsp:txXfrm>
    </dsp:sp>
    <dsp:sp modelId="{69B92803-620E-4381-BA46-94848208E4DB}">
      <dsp:nvSpPr>
        <dsp:cNvPr id="0" name=""/>
        <dsp:cNvSpPr/>
      </dsp:nvSpPr>
      <dsp:spPr>
        <a:xfrm>
          <a:off x="1064593" y="2816742"/>
          <a:ext cx="542038" cy="542038"/>
        </a:xfrm>
        <a:prstGeom prst="ellipse">
          <a:avLst/>
        </a:prstGeom>
        <a:blipFill>
          <a:blip xmlns:r="http://schemas.openxmlformats.org/officeDocument/2006/relationships"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CF8CE-5D90-4AFD-B1CE-EC0B632D382F}">
      <dsp:nvSpPr>
        <dsp:cNvPr id="0" name=""/>
        <dsp:cNvSpPr/>
      </dsp:nvSpPr>
      <dsp:spPr>
        <a:xfrm rot="10800000">
          <a:off x="1335613" y="3520584"/>
          <a:ext cx="4764589" cy="5420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02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Просветительская функция</a:t>
          </a:r>
          <a:endParaRPr lang="ru-RU" sz="1400" kern="1200" dirty="0">
            <a:latin typeface="Trebuchet MS" panose="020B0603020202020204" pitchFamily="34" charset="0"/>
          </a:endParaRPr>
        </a:p>
      </dsp:txBody>
      <dsp:txXfrm rot="10800000">
        <a:off x="1471122" y="3520584"/>
        <a:ext cx="4629080" cy="542038"/>
      </dsp:txXfrm>
    </dsp:sp>
    <dsp:sp modelId="{7CC913EB-C7FC-4186-85DA-F1B9063A87CB}">
      <dsp:nvSpPr>
        <dsp:cNvPr id="0" name=""/>
        <dsp:cNvSpPr/>
      </dsp:nvSpPr>
      <dsp:spPr>
        <a:xfrm>
          <a:off x="1064593" y="3520584"/>
          <a:ext cx="542038" cy="542038"/>
        </a:xfrm>
        <a:prstGeom prst="ellipse">
          <a:avLst/>
        </a:prstGeom>
        <a:blipFill>
          <a:blip xmlns:r="http://schemas.openxmlformats.org/officeDocument/2006/relationships"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F3894-E87B-4CFD-949B-4F93916FE14B}">
      <dsp:nvSpPr>
        <dsp:cNvPr id="0" name=""/>
        <dsp:cNvSpPr/>
      </dsp:nvSpPr>
      <dsp:spPr>
        <a:xfrm>
          <a:off x="-562" y="2855"/>
          <a:ext cx="6913892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Импорт и обработка данных ДЗЗ</a:t>
          </a:r>
          <a:endParaRPr lang="ru-RU" sz="1200" kern="1200" dirty="0">
            <a:latin typeface="Trebuchet MS" panose="020B0603020202020204" pitchFamily="34" charset="0"/>
          </a:endParaRPr>
        </a:p>
      </dsp:txBody>
      <dsp:txXfrm>
        <a:off x="13128" y="16545"/>
        <a:ext cx="6886512" cy="440048"/>
      </dsp:txXfrm>
    </dsp:sp>
    <dsp:sp modelId="{D0DA6D6E-BB73-43F3-A5E4-8E00D0DFF914}">
      <dsp:nvSpPr>
        <dsp:cNvPr id="0" name=""/>
        <dsp:cNvSpPr/>
      </dsp:nvSpPr>
      <dsp:spPr>
        <a:xfrm rot="5400000">
          <a:off x="3368741" y="481970"/>
          <a:ext cx="175285" cy="2103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-5400000">
        <a:off x="3393281" y="499499"/>
        <a:ext cx="126206" cy="122700"/>
      </dsp:txXfrm>
    </dsp:sp>
    <dsp:sp modelId="{A6F0D3F4-3C95-4166-9494-54267F0549B3}">
      <dsp:nvSpPr>
        <dsp:cNvPr id="0" name=""/>
        <dsp:cNvSpPr/>
      </dsp:nvSpPr>
      <dsp:spPr>
        <a:xfrm>
          <a:off x="-562" y="703999"/>
          <a:ext cx="6913892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tint val="50000"/>
                <a:satMod val="300000"/>
              </a:schemeClr>
            </a:gs>
            <a:gs pos="35000">
              <a:schemeClr val="accent2">
                <a:hueOff val="780253"/>
                <a:satOff val="-973"/>
                <a:lumOff val="229"/>
                <a:alphaOff val="0"/>
                <a:tint val="37000"/>
                <a:satMod val="30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Набор эталонных участков и расчет статистики</a:t>
          </a:r>
          <a:endParaRPr lang="ru-RU" sz="1200" kern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3128" y="717689"/>
        <a:ext cx="6886512" cy="440048"/>
      </dsp:txXfrm>
    </dsp:sp>
    <dsp:sp modelId="{40816A04-BAF2-4C87-9914-2C5F902C9D3F}">
      <dsp:nvSpPr>
        <dsp:cNvPr id="0" name=""/>
        <dsp:cNvSpPr/>
      </dsp:nvSpPr>
      <dsp:spPr>
        <a:xfrm rot="5400000">
          <a:off x="3368741" y="1183113"/>
          <a:ext cx="175285" cy="2103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50000"/>
                <a:satMod val="300000"/>
              </a:schemeClr>
            </a:gs>
            <a:gs pos="35000">
              <a:schemeClr val="accent2">
                <a:hueOff val="936304"/>
                <a:satOff val="-1168"/>
                <a:lumOff val="275"/>
                <a:alphaOff val="0"/>
                <a:tint val="37000"/>
                <a:satMod val="30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-5400000">
        <a:off x="3393281" y="1200642"/>
        <a:ext cx="126206" cy="122700"/>
      </dsp:txXfrm>
    </dsp:sp>
    <dsp:sp modelId="{E7098299-A697-4830-890B-F1A4DDB7568B}">
      <dsp:nvSpPr>
        <dsp:cNvPr id="0" name=""/>
        <dsp:cNvSpPr/>
      </dsp:nvSpPr>
      <dsp:spPr>
        <a:xfrm>
          <a:off x="0" y="1405142"/>
          <a:ext cx="6912768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Обнаружение участков  зарастания методом построения дерева решений</a:t>
          </a:r>
          <a:endParaRPr lang="ru-RU" sz="1200" kern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3690" y="1418832"/>
        <a:ext cx="6885388" cy="440048"/>
      </dsp:txXfrm>
    </dsp:sp>
    <dsp:sp modelId="{0D04FCFC-37D3-4C09-A3CF-5605FCB833B5}">
      <dsp:nvSpPr>
        <dsp:cNvPr id="0" name=""/>
        <dsp:cNvSpPr/>
      </dsp:nvSpPr>
      <dsp:spPr>
        <a:xfrm rot="5350678">
          <a:off x="3373762" y="1884256"/>
          <a:ext cx="175303" cy="2103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50000"/>
                <a:satMod val="300000"/>
              </a:schemeClr>
            </a:gs>
            <a:gs pos="35000">
              <a:schemeClr val="accent2">
                <a:hueOff val="1872608"/>
                <a:satOff val="-2336"/>
                <a:lumOff val="549"/>
                <a:alphaOff val="0"/>
                <a:tint val="37000"/>
                <a:satMod val="30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latin typeface="Trebuchet MS" panose="020B0603020202020204" pitchFamily="34" charset="0"/>
          </a:endParaRPr>
        </a:p>
      </dsp:txBody>
      <dsp:txXfrm rot="-5400000">
        <a:off x="3397933" y="1901778"/>
        <a:ext cx="126206" cy="122712"/>
      </dsp:txXfrm>
    </dsp:sp>
    <dsp:sp modelId="{3D691CBC-BDFE-4CAA-BDF4-CF7F1E349960}">
      <dsp:nvSpPr>
        <dsp:cNvPr id="0" name=""/>
        <dsp:cNvSpPr/>
      </dsp:nvSpPr>
      <dsp:spPr>
        <a:xfrm>
          <a:off x="20120" y="2106285"/>
          <a:ext cx="6892647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Постобработка результатов классификации</a:t>
          </a:r>
          <a:endParaRPr lang="ru-RU" sz="1200" kern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33810" y="2119975"/>
        <a:ext cx="6865267" cy="440048"/>
      </dsp:txXfrm>
    </dsp:sp>
    <dsp:sp modelId="{CAA0F2F5-8F74-4058-B6E3-5381A69865F6}">
      <dsp:nvSpPr>
        <dsp:cNvPr id="0" name=""/>
        <dsp:cNvSpPr/>
      </dsp:nvSpPr>
      <dsp:spPr>
        <a:xfrm rot="5449322">
          <a:off x="3373762" y="2585400"/>
          <a:ext cx="175303" cy="2103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tint val="50000"/>
                <a:satMod val="300000"/>
              </a:schemeClr>
            </a:gs>
            <a:gs pos="35000">
              <a:schemeClr val="accent2">
                <a:hueOff val="2808911"/>
                <a:satOff val="-3503"/>
                <a:lumOff val="824"/>
                <a:alphaOff val="0"/>
                <a:tint val="37000"/>
                <a:satMod val="30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-5400000">
        <a:off x="3398688" y="2602922"/>
        <a:ext cx="126206" cy="122712"/>
      </dsp:txXfrm>
    </dsp:sp>
    <dsp:sp modelId="{1938ACE1-B6EE-4F86-A601-B6E41F6D9907}">
      <dsp:nvSpPr>
        <dsp:cNvPr id="0" name=""/>
        <dsp:cNvSpPr/>
      </dsp:nvSpPr>
      <dsp:spPr>
        <a:xfrm>
          <a:off x="10760" y="2807428"/>
          <a:ext cx="6891246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Визуальная оценка результатов классификации</a:t>
          </a:r>
          <a:r>
            <a:rPr lang="en-US" sz="12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</a:t>
          </a:r>
          <a:r>
            <a:rPr lang="ru-RU" sz="1200" kern="1200" dirty="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и выделение класса «борщевик»</a:t>
          </a:r>
        </a:p>
      </dsp:txBody>
      <dsp:txXfrm>
        <a:off x="24450" y="2821118"/>
        <a:ext cx="6863866" cy="440048"/>
      </dsp:txXfrm>
    </dsp:sp>
    <dsp:sp modelId="{B7F3ADDF-D7E2-49C3-ABCE-519507DD300D}">
      <dsp:nvSpPr>
        <dsp:cNvPr id="0" name=""/>
        <dsp:cNvSpPr/>
      </dsp:nvSpPr>
      <dsp:spPr>
        <a:xfrm rot="5400000">
          <a:off x="3368741" y="3286543"/>
          <a:ext cx="175285" cy="2103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tint val="50000"/>
                <a:satMod val="300000"/>
              </a:schemeClr>
            </a:gs>
            <a:gs pos="35000">
              <a:schemeClr val="accent2">
                <a:hueOff val="3745215"/>
                <a:satOff val="-4671"/>
                <a:lumOff val="1098"/>
                <a:alphaOff val="0"/>
                <a:tint val="37000"/>
                <a:satMod val="30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latin typeface="Trebuchet MS" panose="020B0603020202020204" pitchFamily="34" charset="0"/>
          </a:endParaRPr>
        </a:p>
      </dsp:txBody>
      <dsp:txXfrm rot="-5400000">
        <a:off x="3393281" y="3304072"/>
        <a:ext cx="126206" cy="122700"/>
      </dsp:txXfrm>
    </dsp:sp>
    <dsp:sp modelId="{7D5FFBDE-983A-48F5-BCDC-F786AD7229E3}">
      <dsp:nvSpPr>
        <dsp:cNvPr id="0" name=""/>
        <dsp:cNvSpPr/>
      </dsp:nvSpPr>
      <dsp:spPr>
        <a:xfrm>
          <a:off x="-562" y="3508572"/>
          <a:ext cx="6913892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tint val="50000"/>
                <a:satMod val="300000"/>
              </a:schemeClr>
            </a:gs>
            <a:gs pos="35000">
              <a:schemeClr val="accent2">
                <a:hueOff val="3901266"/>
                <a:satOff val="-4866"/>
                <a:lumOff val="1144"/>
                <a:alphaOff val="0"/>
                <a:tint val="37000"/>
                <a:satMod val="30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Расчёт зональной статистики по муниципальным образованиям</a:t>
          </a:r>
          <a:endParaRPr lang="ru-RU" sz="1200" kern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3128" y="3522262"/>
        <a:ext cx="6886512" cy="440048"/>
      </dsp:txXfrm>
    </dsp:sp>
    <dsp:sp modelId="{B8E47E7C-2F4E-42B2-864C-8436B2C1BA93}">
      <dsp:nvSpPr>
        <dsp:cNvPr id="0" name=""/>
        <dsp:cNvSpPr/>
      </dsp:nvSpPr>
      <dsp:spPr>
        <a:xfrm rot="5400000">
          <a:off x="3368741" y="3987686"/>
          <a:ext cx="175285" cy="2103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-5400000">
        <a:off x="3393281" y="4005215"/>
        <a:ext cx="126206" cy="122700"/>
      </dsp:txXfrm>
    </dsp:sp>
    <dsp:sp modelId="{B4571408-50DF-414D-9226-D050A174029B}">
      <dsp:nvSpPr>
        <dsp:cNvPr id="0" name=""/>
        <dsp:cNvSpPr/>
      </dsp:nvSpPr>
      <dsp:spPr>
        <a:xfrm>
          <a:off x="-562" y="4209715"/>
          <a:ext cx="6913892" cy="4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Веб-публикация данных на платформе Геоаналитика</a:t>
          </a:r>
          <a:endParaRPr lang="ru-RU" sz="1200" kern="1200" dirty="0" smtClean="0">
            <a:latin typeface="Trebuchet MS" panose="020B0603020202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3128" y="4223405"/>
        <a:ext cx="6886512" cy="440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908BD-5C32-4FE7-8DDF-4BCAFBC4177B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B0DF4-9CD9-4A6A-86F2-AD4424AE4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5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ia.ru/economy/20171016/1506927735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2012 – исключен из реестра селекционных достижений</a:t>
            </a:r>
          </a:p>
          <a:p>
            <a:r>
              <a:rPr lang="ru-RU" dirty="0" smtClean="0"/>
              <a:t>2015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8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соответствии с Кодексом об административных нарушениях, невыполнение или несвоевременное выполнение обязанностей по приведению земель в состояние, пригодное для использования по целевому назначению, влечет наложение штрафа в размере от 20 тысяч до 50 тысяч рублей на граждан, от 100 до 200 тысяч — на должностных лиц и от 200 до 400 тысяч рублей — для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юрлиц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РИА Новости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https://ria.ru/economy/20171016/1506927735.html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43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1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формировании бюджета Московской области на 2018 год будут заложены средства на борьбу с борщевиком Сосновского. Как заявил губернатор региона Андрей Воробьев, программа по уничтожению сорняка должна быть разработана до конца этого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1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1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1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1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0DF4-9CD9-4A6A-86F2-AD4424AE4F6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1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8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50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4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67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6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7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7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6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0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5CBA3-C00E-47E9-A6EB-6BD340174BFA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0CB71-6227-4826-A5D8-8402C7DF7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6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ovzond@sovzond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ovzond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vzond.ru/" TargetMode="External"/><Relationship Id="rId2" Type="http://schemas.openxmlformats.org/officeDocument/2006/relationships/hyperlink" Target="mailto:sovzond@sovzond.ru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1884" r="918" b="1219"/>
          <a:stretch/>
        </p:blipFill>
        <p:spPr>
          <a:xfrm>
            <a:off x="-149284" y="0"/>
            <a:ext cx="943785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156" y="4797152"/>
            <a:ext cx="8784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Сергей Мышляков, Анастасия Артёмова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Компания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«Совзонд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тел.: +7 (495) 9887511, +7 (495) 9887522, факс: +7 (495) 9887533, </a:t>
            </a:r>
            <a:b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sovzond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@sovzond.ru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www.sovzond.ru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t-B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10" descr="https://static.tildacdn.com/tild3562-6263-4432-a665-623931323362/logo_sovzond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1401873" cy="12241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06803" y="6620936"/>
            <a:ext cx="89960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© Вячеслав Вдовенко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8820472" cy="1470025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Картографирование мест произрастания борщевика Сосновского по данным космической съемки </a:t>
            </a:r>
            <a:endParaRPr lang="ru-RU" sz="4000" b="1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2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Карта мест произрастания  борщевика Сосновского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 применения: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254826140"/>
              </p:ext>
            </p:extLst>
          </p:nvPr>
        </p:nvGraphicFramePr>
        <p:xfrm>
          <a:off x="539552" y="1799528"/>
          <a:ext cx="71647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16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Картографирование произрастания борщевика Сосновского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Территория: Москва и Московская область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16832"/>
            <a:ext cx="38884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Требования к исходным данным:</a:t>
            </a:r>
          </a:p>
          <a:p>
            <a:endParaRPr lang="ru-RU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Сроки съемки: середина июля, начало июня, конец августа</a:t>
            </a:r>
            <a:endParaRPr lang="ru-RU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Наличие спектральных каналов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синего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(490 </a:t>
            </a:r>
            <a:r>
              <a:rPr lang="ru-RU" sz="16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ширина диапазона 65 </a:t>
            </a:r>
            <a:r>
              <a:rPr lang="ru-RU" sz="16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), зеленого (560 </a:t>
            </a:r>
            <a:r>
              <a:rPr lang="ru-RU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ширина диапазона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35 </a:t>
            </a:r>
            <a:r>
              <a:rPr lang="ru-RU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красного (665 </a:t>
            </a:r>
            <a:r>
              <a:rPr lang="ru-RU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ширина диапазона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30 </a:t>
            </a:r>
            <a:r>
              <a:rPr lang="ru-RU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 и 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ближнего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инфракрасного (842 </a:t>
            </a:r>
            <a:r>
              <a:rPr lang="ru-RU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ширина диапазона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115 </a:t>
            </a:r>
            <a:r>
              <a:rPr lang="ru-RU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нм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 диапазона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Пространственное разрешение не менее 10 м</a:t>
            </a:r>
            <a:endParaRPr lang="ru-RU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6"/>
            <a:ext cx="4644008" cy="417253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653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95536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Отображение борщевика Сосновского на космических снимках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-6034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Наборы данных, полученных со спутника 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</a:t>
            </a:r>
            <a:r>
              <a:rPr lang="ru-RU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endParaRPr lang="ru-RU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0634" y="6258289"/>
            <a:ext cx="3273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Снимок </a:t>
            </a:r>
            <a:r>
              <a:rPr lang="en-US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</a:t>
            </a: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 дата съёмки 13.08.2017</a:t>
            </a:r>
            <a:endParaRPr lang="ru-RU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860032" y="6260395"/>
            <a:ext cx="3021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Снимок </a:t>
            </a:r>
            <a:r>
              <a:rPr lang="en-US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Planet</a:t>
            </a: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 </a:t>
            </a:r>
            <a:r>
              <a:rPr lang="ru-RU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дата съёмки </a:t>
            </a: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13.08.2017</a:t>
            </a:r>
            <a:endParaRPr lang="ru-RU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r="-1" b="15024"/>
          <a:stretch/>
        </p:blipFill>
        <p:spPr>
          <a:xfrm>
            <a:off x="4860032" y="1556792"/>
            <a:ext cx="3981656" cy="45895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r="-1" b="15024"/>
          <a:stretch/>
        </p:blipFill>
        <p:spPr>
          <a:xfrm>
            <a:off x="395536" y="1556792"/>
            <a:ext cx="3981708" cy="45895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42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167514" cy="374441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5536" y="40466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Исходные данные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1134904"/>
            <a:ext cx="82089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Наборы данных, полученных со спутника 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</a:t>
            </a: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21 июня 2016 г.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24 июля 2016 г.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30 августа 2016 г.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12 сентября 2016 г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573016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Векторный </a:t>
            </a:r>
            <a:r>
              <a:rPr lang="ru-RU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слой административных границ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Уровень субъектов РФ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ровень муниципальных районов Московской области и 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административных 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округов Москвы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ровень поселений Московской области и районов и поселений Москвы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52222" y="4765870"/>
            <a:ext cx="2783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Покрытие территории Москвы и Московской области</a:t>
            </a:r>
            <a:endParaRPr lang="en-US" sz="10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снимками </a:t>
            </a:r>
            <a:r>
              <a:rPr lang="en-US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841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Технология получения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продукта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46317831"/>
              </p:ext>
            </p:extLst>
          </p:nvPr>
        </p:nvGraphicFramePr>
        <p:xfrm>
          <a:off x="1259632" y="1196752"/>
          <a:ext cx="6912768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9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02572" y="164535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NDVI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928" y="1537628"/>
            <a:ext cx="251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Синтез</a:t>
            </a:r>
            <a:endParaRPr lang="en-US" sz="1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натуральных цветах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261" y="164535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HSV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404664"/>
            <a:ext cx="820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Технология получения продукта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Отображение борщевика Сосновского на снимке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4" y="2276872"/>
            <a:ext cx="2340864" cy="3236976"/>
          </a:xfrm>
          <a:prstGeom prst="rect">
            <a:avLst/>
          </a:prstGeom>
          <a:ln w="6350"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65" y="2276872"/>
            <a:ext cx="2340864" cy="3236976"/>
          </a:xfrm>
          <a:prstGeom prst="rect">
            <a:avLst/>
          </a:prstGeom>
          <a:ln w="6350">
            <a:solidFill>
              <a:schemeClr val="accent3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76872"/>
            <a:ext cx="2340864" cy="3236976"/>
          </a:xfrm>
          <a:prstGeom prst="rect">
            <a:avLst/>
          </a:prstGeom>
          <a:ln w="6350">
            <a:solidFill>
              <a:schemeClr val="accent3">
                <a:lumMod val="50000"/>
              </a:schemeClr>
            </a:solidFill>
          </a:ln>
        </p:spPr>
      </p:pic>
      <p:grpSp>
        <p:nvGrpSpPr>
          <p:cNvPr id="9" name="Группа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929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Технология получения продукта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Верификация по наземным данным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2695"/>
            <a:ext cx="2340864" cy="3236976"/>
          </a:xfrm>
          <a:prstGeom prst="rect">
            <a:avLst/>
          </a:prstGeom>
          <a:ln w="6350"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6" y="1502695"/>
            <a:ext cx="2340864" cy="3236976"/>
          </a:xfrm>
          <a:prstGeom prst="rect">
            <a:avLst/>
          </a:prstGeom>
          <a:ln w="635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84" y="1502695"/>
            <a:ext cx="2340864" cy="3236976"/>
          </a:xfrm>
          <a:prstGeom prst="rect">
            <a:avLst/>
          </a:prstGeom>
          <a:ln w="6350"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5567754"/>
            <a:ext cx="8207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 выделяются зоны сплошного зарастания борщевиком Сосновского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67544" y="4869160"/>
            <a:ext cx="216024" cy="144016"/>
          </a:xfrm>
          <a:prstGeom prst="rect">
            <a:avLst/>
          </a:prstGeom>
          <a:solidFill>
            <a:srgbClr val="D45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4818057"/>
            <a:ext cx="2182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данные наземных наблюдений</a:t>
            </a:r>
          </a:p>
        </p:txBody>
      </p:sp>
    </p:spTree>
    <p:extLst>
      <p:ext uri="{BB962C8B-B14F-4D97-AF65-F5344CB8AC3E}">
        <p14:creationId xmlns:p14="http://schemas.microsoft.com/office/powerpoint/2010/main" val="37979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40" y="1484784"/>
            <a:ext cx="4397514" cy="439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95536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Карта произрастания борщевика Сосновского на территории Москвы и Московской области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1772816"/>
            <a:ext cx="374441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площадь зарастания борщевиком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Сосновского в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г.:</a:t>
            </a:r>
          </a:p>
          <a:p>
            <a:pPr>
              <a:spcAft>
                <a:spcPts val="1200"/>
              </a:spcAft>
              <a:buClr>
                <a:schemeClr val="accent3">
                  <a:lumMod val="50000"/>
                </a:schemeClr>
              </a:buClr>
            </a:pPr>
            <a:endParaRPr lang="ru-RU" sz="1600" dirty="0" smtClean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Москве – </a:t>
            </a:r>
          </a:p>
          <a:p>
            <a:pPr>
              <a:spcAft>
                <a:spcPts val="1200"/>
              </a:spcAft>
              <a:buClr>
                <a:schemeClr val="accent3">
                  <a:lumMod val="50000"/>
                </a:schemeClr>
              </a:buClr>
            </a:pP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</a:t>
            </a:r>
            <a:r>
              <a:rPr lang="ru-RU" sz="20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491,4 га</a:t>
            </a:r>
          </a:p>
          <a:p>
            <a:pPr>
              <a:spcAft>
                <a:spcPts val="1200"/>
              </a:spcAft>
              <a:buClr>
                <a:schemeClr val="accent3">
                  <a:lumMod val="50000"/>
                </a:schemeClr>
              </a:buClr>
            </a:pPr>
            <a:endParaRPr lang="ru-RU" sz="2000" b="1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66700" indent="-26670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Московской области – </a:t>
            </a:r>
          </a:p>
          <a:p>
            <a:pPr>
              <a:spcAft>
                <a:spcPts val="1200"/>
              </a:spcAft>
              <a:buClr>
                <a:schemeClr val="accent3">
                  <a:lumMod val="50000"/>
                </a:schemeClr>
              </a:buClr>
            </a:pPr>
            <a:r>
              <a:rPr lang="ru-RU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20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16 033,5 га</a:t>
            </a: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spcAft>
                <a:spcPts val="1200"/>
              </a:spcAft>
              <a:buClr>
                <a:schemeClr val="accent3">
                  <a:lumMod val="50000"/>
                </a:schemeClr>
              </a:buClr>
            </a:pP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</a:t>
            </a:r>
            <a:r>
              <a:rPr lang="ru-RU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данным </a:t>
            </a: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правительства Московской области – </a:t>
            </a:r>
            <a:r>
              <a:rPr lang="ru-RU" sz="12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17 067,1 га</a:t>
            </a:r>
            <a:r>
              <a:rPr lang="ru-RU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ru-RU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62524" y="4849946"/>
            <a:ext cx="1943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Произрастание борщевика </a:t>
            </a:r>
          </a:p>
          <a:p>
            <a:pPr marL="0" lvl="1"/>
            <a:r>
              <a:rPr lang="ru-RU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1 кв. км (%)</a:t>
            </a:r>
            <a:endParaRPr lang="ru-RU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64163" b="45264"/>
          <a:stretch/>
        </p:blipFill>
        <p:spPr bwMode="auto">
          <a:xfrm>
            <a:off x="4358446" y="5354002"/>
            <a:ext cx="906657" cy="10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6" r="60515"/>
          <a:stretch/>
        </p:blipFill>
        <p:spPr bwMode="auto">
          <a:xfrm>
            <a:off x="5295905" y="5354002"/>
            <a:ext cx="998946" cy="10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3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96" y="1412776"/>
            <a:ext cx="5402607" cy="4631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523" y="188640"/>
            <a:ext cx="85689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Зарастание земель борщевиком Сосновского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муниципальным районам Московской области и округам Москвы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 процентах от площади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районов, округов)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21978"/>
              </p:ext>
            </p:extLst>
          </p:nvPr>
        </p:nvGraphicFramePr>
        <p:xfrm>
          <a:off x="906228" y="6165304"/>
          <a:ext cx="7632846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141"/>
                <a:gridCol w="1272141"/>
                <a:gridCol w="1272141"/>
                <a:gridCol w="1272141"/>
                <a:gridCol w="1272141"/>
                <a:gridCol w="1272141"/>
              </a:tblGrid>
              <a:tr h="25829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отсутствует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ADD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0-0,1</a:t>
                      </a:r>
                      <a:r>
                        <a:rPr lang="ru-RU" sz="11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0,1-0,5%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ED6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0,5-1 %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DA6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1-2 %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76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Более 2 %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52F21"/>
                    </a:solidFill>
                  </a:tcPr>
                </a:tc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319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95" y="1411315"/>
            <a:ext cx="5404311" cy="46332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058483"/>
              </p:ext>
            </p:extLst>
          </p:nvPr>
        </p:nvGraphicFramePr>
        <p:xfrm>
          <a:off x="906228" y="6194256"/>
          <a:ext cx="7632849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407"/>
                <a:gridCol w="1090407"/>
                <a:gridCol w="1090407"/>
                <a:gridCol w="1090407"/>
                <a:gridCol w="1090407"/>
                <a:gridCol w="1090407"/>
                <a:gridCol w="1090407"/>
              </a:tblGrid>
              <a:tr h="25829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отсутствует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ADD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0-0,1</a:t>
                      </a:r>
                      <a:r>
                        <a:rPr lang="ru-RU" sz="11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0,1-0,5%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ED6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0,5-1 %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DA6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1-2 %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76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2-4 %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52F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Более 4 %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D0026"/>
                    </a:solidFill>
                  </a:tcPr>
                </a:tc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523" y="188640"/>
            <a:ext cx="85689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Зарастание земель борщевиком Сосновского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поселениям Московской области и районам Москвы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 процентах от площади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поселений, районов)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Борщевик Сосновского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Heracléum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sosnówskyi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69" y="1052736"/>
            <a:ext cx="4812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 sz="13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sz="1600" dirty="0" smtClean="0"/>
              <a:t>Многолетнее растение семейства зонтичных</a:t>
            </a:r>
          </a:p>
          <a:p>
            <a:r>
              <a:rPr lang="ru-RU" sz="1600" dirty="0" smtClean="0"/>
              <a:t>По </a:t>
            </a:r>
            <a:r>
              <a:rPr lang="ru-RU" sz="1600" dirty="0"/>
              <a:t>некоторым оценкам, борщевик занимает более миллиона гектаров в европейской части России</a:t>
            </a:r>
            <a:endParaRPr lang="ru-RU" sz="16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804293" y="5717765"/>
            <a:ext cx="7793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Содержит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фуранокумарины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ядовитые вещества, способные при взаимодействии с солнечным светом вызывать сильнейшие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долго не заживающие ожоги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http://gribnik-rossii.ru/wp-content/uploads/2013/06/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28136"/>
            <a:ext cx="3357563" cy="4481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230346"/>
              </p:ext>
            </p:extLst>
          </p:nvPr>
        </p:nvGraphicFramePr>
        <p:xfrm>
          <a:off x="395536" y="2694591"/>
          <a:ext cx="4901428" cy="280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7006"/>
                <a:gridCol w="3734422"/>
              </a:tblGrid>
              <a:tr h="557461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Стебель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: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бороздчато-ребристый, шероховатый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Листья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: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крупные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тройчато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или перисто-рассечённые, желтовато-зелёного цвета, длиной 1,4—1,9 м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Соцветие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: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крупный (до 50—80 см в диаметре) сложный зонтик, состоящий из 30—75 лучей, цветки белые или розовые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Цветение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: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с июля по август, плоды созревают с июля по сентябрь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6059" y="5567447"/>
            <a:ext cx="4283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31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Картографическое веб-приложение на базе платформы Геоаналитика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4" y="1268760"/>
            <a:ext cx="8689951" cy="46610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293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Борьба с борщевиком Сосновского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Московской области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610327"/>
              </p:ext>
            </p:extLst>
          </p:nvPr>
        </p:nvGraphicFramePr>
        <p:xfrm>
          <a:off x="382180" y="980728"/>
          <a:ext cx="8136904" cy="330948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37357"/>
                <a:gridCol w="6199547"/>
              </a:tblGrid>
              <a:tr h="5574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Сентябрь 2017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Обор информации от местных органов исполнительной власти и местного самоуправления по местам произрастания борщевика Сосновского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Сентябрь 2017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Народное голосование по выбору мест по приоритетному уничтожению борщевика Сосновского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Ноябрь 2017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Утверждение реестра контуров произрастания борщевика Сосновского, подлежащих очистке в 2018 году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До 1 апреля 2018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Заключение контрактов на уничтожение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борщевика Сосновского в границах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муниципальных образований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  <a:tr h="5574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Октябрь 2018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Оценка эффективности выполненных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мероприятий по борьбе с борщевиком Сосновского муниципальными образованиями Московской области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 descr="Image result for Ð²ÑÐµ Ð½Ð° Ð±Ð¾ÑÑÐ±Ñ Ñ Ð±Ð¾ÑÑÐµÐ²Ð¸ÐºÐ¾Ð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310172" y="4370187"/>
            <a:ext cx="8294276" cy="222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Борьба с борщевиком Сосновского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Московской области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5"/>
          <a:stretch/>
        </p:blipFill>
        <p:spPr bwMode="auto">
          <a:xfrm>
            <a:off x="453664" y="1700808"/>
            <a:ext cx="6619807" cy="230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664" y="908720"/>
            <a:ext cx="7790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Народное голосование по выбору мест по приоритетному уничтожению борщевика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Сосновского на портале </a:t>
            </a:r>
            <a:r>
              <a:rPr lang="ru-RU" sz="1600" b="1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Добродел</a:t>
            </a:r>
            <a:endParaRPr lang="ru-RU" sz="16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75" y="2996952"/>
            <a:ext cx="6895974" cy="337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3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Борьба с борщевиком Сосновского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Московской области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3664" y="836712"/>
            <a:ext cx="7790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Сравнение данных, предоставленных органами местного самоуправления и результатами картографирования компании «Совзонд»</a:t>
            </a:r>
            <a:endParaRPr lang="ru-RU" sz="16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7" y="1497204"/>
            <a:ext cx="3568589" cy="507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4268" b="3445"/>
          <a:stretch/>
        </p:blipFill>
        <p:spPr bwMode="auto">
          <a:xfrm>
            <a:off x="4211960" y="1577591"/>
            <a:ext cx="4385839" cy="23563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716" r="3352" b="22251"/>
          <a:stretch/>
        </p:blipFill>
        <p:spPr bwMode="auto">
          <a:xfrm>
            <a:off x="4210259" y="4106030"/>
            <a:ext cx="4394190" cy="23892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3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 опыт выявления и картографирования борщевика Сосновского по космическим снимкам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372200" y="1340768"/>
            <a:ext cx="252028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Калужская область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Используемые снимки: 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PlanetScope</a:t>
            </a: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дата съёмки </a:t>
            </a: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.07.2017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ru-RU" sz="1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сплощные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покрытия за июнь и август 2017 г.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0609"/>
            <a:ext cx="58200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40466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 опыт выявления и картографирования борщевика Сосновского по космическим снимкам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5864073" cy="50405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72200" y="1340768"/>
            <a:ext cx="252028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Харлуское</a:t>
            </a: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сельское поселение, </a:t>
            </a:r>
          </a:p>
          <a:p>
            <a:r>
              <a:rPr lang="ru-RU" sz="1600" b="1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Питкярантский</a:t>
            </a: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район, </a:t>
            </a:r>
          </a:p>
          <a:p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Республика Карелия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Используемые снимки: 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WorldView 3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дата съёмки 29.06.2017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PlanetScope</a:t>
            </a: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дата съёмки </a:t>
            </a: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27.07.2017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дата съёмки 14.09.2016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92" y="1521530"/>
            <a:ext cx="3207799" cy="322869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0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9843" y="491187"/>
            <a:ext cx="8244893" cy="1200329"/>
            <a:chOff x="2968956" y="5859752"/>
            <a:chExt cx="8244893" cy="120032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419872" y="6044419"/>
              <a:ext cx="77939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sz="2400" b="1" dirty="0" smtClean="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Необходима Федеральная целевая программа по борьбе с борщевиком Сосновского</a:t>
              </a:r>
              <a:endParaRPr lang="ru-RU" sz="24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8956" y="5859752"/>
              <a:ext cx="4491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</a:p>
          </p:txBody>
        </p:sp>
      </p:grpSp>
      <p:pic>
        <p:nvPicPr>
          <p:cNvPr id="11" name="Picture 2" descr="Картинки по запросу скашивание борщев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4" y="1691516"/>
            <a:ext cx="7761294" cy="4787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156" y="4797152"/>
            <a:ext cx="8784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Сергей Мышляков, Анастасия Артёмова</a:t>
            </a:r>
          </a:p>
          <a:p>
            <a:pPr algn="ctr"/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Компания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«Совзонд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endParaRPr lang="ru-RU" sz="1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тел.: +7 (495) 9887511, +7 (495) 9887522, факс: +7 (495) 9887533, </a:t>
            </a:r>
            <a:b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sovzond</a:t>
            </a:r>
            <a: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@sovzond.ru</a:t>
            </a:r>
            <a: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www.sovzond.ru</a:t>
            </a:r>
            <a:r>
              <a:rPr lang="pt-BR" sz="12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t-BR" sz="12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10" descr="https://static.tildacdn.com/tild3562-6263-4432-a665-623931323362/logo_sovzond_whi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1401873" cy="12241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06803" y="6620936"/>
            <a:ext cx="89960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© Вячеслав Вдовенко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4700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823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0891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Борщевик Сосновского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История агрессии</a:t>
            </a:r>
            <a:endParaRPr lang="ru-RU" sz="1400" b="1" i="1" dirty="0" smtClean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69" y="1556792"/>
            <a:ext cx="834049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 sz="13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sz="1600" b="1" dirty="0" smtClean="0"/>
              <a:t>1947 г. – </a:t>
            </a:r>
            <a:r>
              <a:rPr lang="ru-RU" sz="1600" dirty="0" smtClean="0"/>
              <a:t>начало выращивания борщевика Сосновского в качестве кормовой культуры (на силос) в центральных и северных районах страны </a:t>
            </a:r>
          </a:p>
          <a:p>
            <a:r>
              <a:rPr lang="ru-RU" sz="1600" b="1" dirty="0" smtClean="0"/>
              <a:t>50-60-е годы ХХ века </a:t>
            </a:r>
            <a:r>
              <a:rPr lang="ru-RU" sz="1600" dirty="0" smtClean="0"/>
              <a:t>– массовое культивирование борщевика Сосновского в хозяйствах Нечерноземья (север и центр Европейской части России)</a:t>
            </a:r>
          </a:p>
          <a:p>
            <a:r>
              <a:rPr lang="ru-RU" sz="1600" b="1" dirty="0" smtClean="0"/>
              <a:t>90-е годы </a:t>
            </a:r>
            <a:r>
              <a:rPr lang="ru-RU" sz="1600" b="1" dirty="0"/>
              <a:t>ХХ века </a:t>
            </a:r>
            <a:r>
              <a:rPr lang="ru-RU" sz="1600" b="1" dirty="0" smtClean="0"/>
              <a:t>– </a:t>
            </a:r>
            <a:r>
              <a:rPr lang="ru-RU" sz="1600" dirty="0" smtClean="0"/>
              <a:t>массовое запустение сельскохозяйственных угодий в нечернозёмной зоне, связанное с сокращением дотаций сельскохозяйственным предприятиям и общим кризисом в сельском хозяйстве. </a:t>
            </a:r>
          </a:p>
          <a:p>
            <a:r>
              <a:rPr lang="ru-RU" sz="1600" b="1" dirty="0" smtClean="0"/>
              <a:t>20.04.2012 </a:t>
            </a:r>
            <a:r>
              <a:rPr lang="ru-RU" sz="1600" b="1" dirty="0"/>
              <a:t>г. </a:t>
            </a:r>
            <a:r>
              <a:rPr lang="ru-RU" sz="1600" dirty="0"/>
              <a:t>борщевик </a:t>
            </a:r>
            <a:r>
              <a:rPr lang="ru-RU" sz="1600" dirty="0" smtClean="0"/>
              <a:t>Сосновского выведен </a:t>
            </a:r>
            <a:r>
              <a:rPr lang="ru-RU" sz="1600" dirty="0"/>
              <a:t>из Государственного </a:t>
            </a:r>
            <a:r>
              <a:rPr lang="ru-RU" sz="1600" dirty="0" smtClean="0"/>
              <a:t>реестра селекционных </a:t>
            </a:r>
            <a:r>
              <a:rPr lang="ru-RU" sz="1600" dirty="0"/>
              <a:t>достижений, </a:t>
            </a:r>
            <a:r>
              <a:rPr lang="ru-RU" sz="1600" dirty="0" smtClean="0"/>
              <a:t>допущенных к </a:t>
            </a:r>
            <a:r>
              <a:rPr lang="ru-RU" sz="1600" dirty="0"/>
              <a:t>использованию на </a:t>
            </a:r>
            <a:r>
              <a:rPr lang="ru-RU" sz="1600" dirty="0" smtClean="0"/>
              <a:t>территории Российской </a:t>
            </a:r>
            <a:r>
              <a:rPr lang="ru-RU" sz="1600" dirty="0"/>
              <a:t>Федерации, как </a:t>
            </a:r>
            <a:r>
              <a:rPr lang="ru-RU" sz="1600" dirty="0" smtClean="0"/>
              <a:t>утративший хозяйственную </a:t>
            </a:r>
            <a:r>
              <a:rPr lang="ru-RU" sz="1600" dirty="0"/>
              <a:t>полезность.</a:t>
            </a:r>
          </a:p>
          <a:p>
            <a:r>
              <a:rPr lang="ru-RU" sz="1600" b="1" dirty="0"/>
              <a:t>С 01.01.2015 г. </a:t>
            </a:r>
            <a:r>
              <a:rPr lang="ru-RU" sz="1600" dirty="0"/>
              <a:t>семена и зеленая </a:t>
            </a:r>
            <a:r>
              <a:rPr lang="ru-RU" sz="1600" dirty="0" smtClean="0"/>
              <a:t>масса борщевика </a:t>
            </a:r>
            <a:r>
              <a:rPr lang="ru-RU" sz="1600" dirty="0"/>
              <a:t>Сосновского исключены </a:t>
            </a:r>
            <a:r>
              <a:rPr lang="ru-RU" sz="1600" dirty="0" smtClean="0"/>
              <a:t>из Общероссийского классификатора продукции </a:t>
            </a:r>
            <a:r>
              <a:rPr lang="ru-RU" sz="1600" dirty="0"/>
              <a:t>ОК 005-93.</a:t>
            </a:r>
          </a:p>
          <a:p>
            <a:r>
              <a:rPr lang="ru-RU" sz="1600" b="1" dirty="0"/>
              <a:t>В ноябре 2015 г. </a:t>
            </a:r>
            <a:r>
              <a:rPr lang="ru-RU" sz="1600" dirty="0"/>
              <a:t>в </a:t>
            </a:r>
            <a:r>
              <a:rPr lang="ru-RU" sz="1600" dirty="0" smtClean="0"/>
              <a:t>Отраслевой классификатор </a:t>
            </a:r>
            <a:r>
              <a:rPr lang="ru-RU" sz="1600" dirty="0"/>
              <a:t>сорных </a:t>
            </a:r>
            <a:r>
              <a:rPr lang="ru-RU" sz="1600" dirty="0" smtClean="0"/>
              <a:t>растений № </a:t>
            </a:r>
            <a:r>
              <a:rPr lang="ru-RU" sz="1600" dirty="0"/>
              <a:t>384 021 310 внесено </a:t>
            </a:r>
            <a:r>
              <a:rPr lang="ru-RU" sz="1600" dirty="0" smtClean="0"/>
              <a:t>дополнение, согласно </a:t>
            </a:r>
            <a:r>
              <a:rPr lang="ru-RU" sz="1600" dirty="0"/>
              <a:t>которому в него </a:t>
            </a:r>
            <a:r>
              <a:rPr lang="ru-RU" sz="1600" dirty="0" smtClean="0"/>
              <a:t>включен борщевик </a:t>
            </a:r>
            <a:r>
              <a:rPr lang="ru-RU" sz="1600" dirty="0"/>
              <a:t>Сосновского (</a:t>
            </a:r>
            <a:r>
              <a:rPr lang="ru-RU" sz="1600" dirty="0" err="1" smtClean="0"/>
              <a:t>Heracleum</a:t>
            </a:r>
            <a:r>
              <a:rPr lang="ru-RU" sz="1600" dirty="0" smtClean="0"/>
              <a:t> </a:t>
            </a:r>
            <a:r>
              <a:rPr lang="ru-RU" sz="1600" dirty="0" err="1" smtClean="0"/>
              <a:t>Sosnovskyi</a:t>
            </a:r>
            <a:r>
              <a:rPr lang="ru-RU" sz="1600" dirty="0" smtClean="0"/>
              <a:t> </a:t>
            </a:r>
            <a:r>
              <a:rPr lang="ru-RU" sz="1600" dirty="0" err="1"/>
              <a:t>Manden</a:t>
            </a:r>
            <a:r>
              <a:rPr lang="ru-RU" sz="1600" dirty="0"/>
              <a:t>): </a:t>
            </a:r>
            <a:r>
              <a:rPr lang="ru-RU" sz="1600" dirty="0" smtClean="0"/>
              <a:t>раздел «Двудольные многолетние </a:t>
            </a:r>
            <a:r>
              <a:rPr lang="ru-RU" sz="1600" dirty="0" err="1" smtClean="0"/>
              <a:t>корнестержневые</a:t>
            </a:r>
            <a:r>
              <a:rPr lang="ru-RU" sz="1600" dirty="0"/>
              <a:t>», код 5500.</a:t>
            </a:r>
            <a:endParaRPr lang="ru-RU" sz="1600" dirty="0" smtClean="0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767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Борщевик Сосновского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Heracléum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sosnówskyi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969" y="1052736"/>
            <a:ext cx="834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 sz="13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indent="0">
              <a:buNone/>
            </a:pPr>
            <a:r>
              <a:rPr lang="ru-RU" sz="1600" dirty="0" smtClean="0"/>
              <a:t>Ареал распространения борщевика Сосновского в Западной Европе и в России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4"/>
          <a:stretch/>
        </p:blipFill>
        <p:spPr>
          <a:xfrm>
            <a:off x="419065" y="1556792"/>
            <a:ext cx="3077761" cy="40054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3658" y="5562253"/>
            <a:ext cx="30331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1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Карта распространения инвазивных видов борщевика в Западной Европе. </a:t>
            </a:r>
            <a:r>
              <a:rPr lang="ru-RU" sz="1100" dirty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Красным обозначен вторичный ареал </a:t>
            </a:r>
            <a:r>
              <a:rPr lang="en-US" sz="1100" dirty="0" err="1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Heracleum</a:t>
            </a:r>
            <a:r>
              <a:rPr lang="en-US" sz="1100" dirty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mantegazzianum</a:t>
            </a:r>
            <a:r>
              <a:rPr lang="en-US" sz="11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ru-RU" sz="1100" dirty="0">
                <a:solidFill>
                  <a:srgbClr val="00B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зелёным — </a:t>
            </a:r>
            <a:r>
              <a:rPr lang="en-US" sz="1100" dirty="0" err="1">
                <a:solidFill>
                  <a:srgbClr val="00B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Heracleum</a:t>
            </a:r>
            <a:r>
              <a:rPr lang="en-US" sz="1100" dirty="0">
                <a:solidFill>
                  <a:srgbClr val="00B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100" dirty="0" err="1">
                <a:solidFill>
                  <a:srgbClr val="00B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persicum</a:t>
            </a:r>
            <a:r>
              <a:rPr lang="en-US" sz="11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ru-RU" sz="1100" dirty="0">
                <a:solidFill>
                  <a:srgbClr val="0070C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синим — </a:t>
            </a:r>
            <a:r>
              <a:rPr lang="en-US" sz="1100" dirty="0" err="1">
                <a:solidFill>
                  <a:srgbClr val="0070C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Heracleum</a:t>
            </a:r>
            <a:r>
              <a:rPr lang="en-US" sz="1100" dirty="0">
                <a:solidFill>
                  <a:srgbClr val="0070C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sosnowskyi</a:t>
            </a:r>
            <a:endParaRPr lang="ru-RU" sz="1100" dirty="0">
              <a:solidFill>
                <a:srgbClr val="0070C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3"/>
          <a:stretch/>
        </p:blipFill>
        <p:spPr bwMode="auto">
          <a:xfrm>
            <a:off x="3635896" y="1520517"/>
            <a:ext cx="5256584" cy="399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9266" y="5562253"/>
            <a:ext cx="52532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некоторым оценкам, борщевик занимает </a:t>
            </a:r>
            <a:r>
              <a:rPr lang="ru-RU" sz="11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более миллиона гектаров в европейской части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97068" y="6062389"/>
            <a:ext cx="360040" cy="123111"/>
          </a:xfrm>
          <a:prstGeom prst="rect">
            <a:avLst/>
          </a:prstGeom>
          <a:noFill/>
          <a:ln w="19050">
            <a:solidFill>
              <a:srgbClr val="F71D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067944" y="5993140"/>
            <a:ext cx="48965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Примерная граница ареала распространения борщевика Сосновского</a:t>
            </a:r>
            <a:endParaRPr lang="ru-RU" sz="11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615" y="50131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71DF7"/>
                </a:solidFill>
              </a:rPr>
              <a:t>1</a:t>
            </a:r>
            <a:endParaRPr lang="ru-RU" dirty="0">
              <a:solidFill>
                <a:srgbClr val="F71DF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1516" y="3149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71DF7"/>
                </a:solidFill>
              </a:rPr>
              <a:t>2</a:t>
            </a:r>
            <a:endParaRPr lang="ru-RU" dirty="0">
              <a:solidFill>
                <a:srgbClr val="F71DF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7068" y="6239362"/>
            <a:ext cx="41825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F71DF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</a:t>
            </a:r>
            <a:r>
              <a:rPr lang="ru-RU" sz="11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ареал естественного обитания борщевика Сосновского </a:t>
            </a:r>
          </a:p>
          <a:p>
            <a:r>
              <a:rPr lang="ru-RU" sz="1100" b="1" dirty="0">
                <a:solidFill>
                  <a:srgbClr val="F71DF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 </a:t>
            </a:r>
            <a:r>
              <a:rPr lang="ru-RU" sz="11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ареал инвазии борщевика Сосновского</a:t>
            </a:r>
          </a:p>
        </p:txBody>
      </p:sp>
    </p:spTree>
    <p:extLst>
      <p:ext uri="{BB962C8B-B14F-4D97-AF65-F5344CB8AC3E}">
        <p14:creationId xmlns:p14="http://schemas.microsoft.com/office/powerpoint/2010/main" val="9469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Обзор законодательных инициатив,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направленных на борьбу с борщевиком Сосновского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Image result for ÐÐ»Ð°Ð½ Ð±Ð¾ÑÑÐ±Ñ Ñ Ð±Ð¾ÑÑÐµÐ²Ð¸ÐºÐ¾Ð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33" r="25437" b="3414"/>
          <a:stretch/>
        </p:blipFill>
        <p:spPr bwMode="auto">
          <a:xfrm>
            <a:off x="5796136" y="1356531"/>
            <a:ext cx="3053919" cy="3226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6251" y="1322184"/>
            <a:ext cx="55337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 sz="13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indent="0">
              <a:buNone/>
            </a:pPr>
            <a:r>
              <a:rPr lang="ru-RU" sz="1600" b="1" dirty="0" smtClean="0"/>
              <a:t>Московская область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Внесены изменения </a:t>
            </a:r>
            <a:r>
              <a:rPr lang="ru-RU" sz="1200" dirty="0"/>
              <a:t>в Госпрограмму «Сельское хозяйство Подмосковья</a:t>
            </a:r>
            <a:r>
              <a:rPr lang="ru-RU" sz="1200" dirty="0" smtClean="0"/>
              <a:t>»: </a:t>
            </a:r>
            <a:r>
              <a:rPr lang="ru-RU" sz="1200" dirty="0"/>
              <a:t>добавлен пункт </a:t>
            </a:r>
            <a:r>
              <a:rPr lang="ru-RU" sz="1200" dirty="0" smtClean="0"/>
              <a:t>о локализации </a:t>
            </a:r>
            <a:r>
              <a:rPr lang="ru-RU" sz="1200" dirty="0"/>
              <a:t>и </a:t>
            </a:r>
            <a:r>
              <a:rPr lang="ru-RU" sz="1200" dirty="0" smtClean="0"/>
              <a:t>ликвидации </a:t>
            </a:r>
            <a:r>
              <a:rPr lang="ru-RU" sz="1200" dirty="0"/>
              <a:t>очагов распространения борщевика Сосновского на территории Московской области.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На мероприятия по борьбе с борщевиком Сосновского в 2018 году муниципальным образованиям выделены субсидии в размере 300 млн. рублей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 1 января 2019 г. планируется введение штрафов за борщевик на земельных участках</a:t>
            </a:r>
            <a:endParaRPr lang="ru-RU" sz="1200" dirty="0"/>
          </a:p>
          <a:p>
            <a:pPr marL="0" indent="0">
              <a:buNone/>
            </a:pPr>
            <a:r>
              <a:rPr lang="ru-RU" sz="1600" b="1" dirty="0" smtClean="0"/>
              <a:t>Ленинградская область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Областная </a:t>
            </a:r>
            <a:r>
              <a:rPr lang="ru-RU" sz="1200" dirty="0"/>
              <a:t>программа, 40 млн, 2017 г., разработан ряд муниципальных </a:t>
            </a:r>
            <a:r>
              <a:rPr lang="ru-RU" sz="1200" dirty="0" smtClean="0"/>
              <a:t>программ</a:t>
            </a:r>
            <a:endParaRPr lang="ru-RU" sz="12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339216"/>
            <a:ext cx="8244893" cy="1015663"/>
            <a:chOff x="2968956" y="5859752"/>
            <a:chExt cx="8244893" cy="101566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419872" y="6044419"/>
              <a:ext cx="77939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Необходима Федеральная целевая программа по борьбе с борщевиком Сосновского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68956" y="5859752"/>
              <a:ext cx="42832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5536" y="4461505"/>
            <a:ext cx="820891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 sz="13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indent="0">
              <a:buNone/>
            </a:pPr>
            <a:r>
              <a:rPr lang="ru-RU" sz="1600" b="1" dirty="0" smtClean="0"/>
              <a:t>Вологодская область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Областная </a:t>
            </a:r>
            <a:r>
              <a:rPr lang="ru-RU" sz="1200" dirty="0"/>
              <a:t>программа, </a:t>
            </a:r>
            <a:r>
              <a:rPr lang="ru-RU" sz="1200" dirty="0" smtClean="0"/>
              <a:t>5 </a:t>
            </a:r>
            <a:r>
              <a:rPr lang="ru-RU" sz="1200" dirty="0"/>
              <a:t>млн, 2017 г</a:t>
            </a:r>
            <a:r>
              <a:rPr lang="ru-RU" sz="1200" dirty="0" smtClean="0"/>
              <a:t>. </a:t>
            </a:r>
            <a:r>
              <a:rPr lang="ru-RU" sz="1200" dirty="0"/>
              <a:t>., разработан ряд муниципальных </a:t>
            </a:r>
            <a:r>
              <a:rPr lang="ru-RU" sz="1200" dirty="0" smtClean="0"/>
              <a:t>программ</a:t>
            </a:r>
            <a:endParaRPr lang="ru-RU" sz="1200" dirty="0"/>
          </a:p>
          <a:p>
            <a:pPr marL="0" indent="0">
              <a:buNone/>
            </a:pPr>
            <a:r>
              <a:rPr lang="ru-RU" sz="1600" b="1" dirty="0" smtClean="0"/>
              <a:t>Псковская область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Областная программа, 32,6 млн, </a:t>
            </a:r>
            <a:r>
              <a:rPr lang="ru-RU" sz="1200" dirty="0" smtClean="0"/>
              <a:t>2015-2017 </a:t>
            </a:r>
            <a:r>
              <a:rPr lang="ru-RU" sz="1200" dirty="0" err="1"/>
              <a:t>гг</a:t>
            </a:r>
            <a:r>
              <a:rPr lang="ru-RU" sz="1200" dirty="0"/>
              <a:t>, есть муниципальные </a:t>
            </a:r>
            <a:r>
              <a:rPr lang="ru-RU" sz="1200" dirty="0" smtClean="0"/>
              <a:t>программы, в 2016-2017 </a:t>
            </a:r>
            <a:r>
              <a:rPr lang="ru-RU" sz="1200" dirty="0" err="1" smtClean="0"/>
              <a:t>гг</a:t>
            </a:r>
            <a:r>
              <a:rPr lang="ru-RU" sz="1200" dirty="0" smtClean="0"/>
              <a:t> финансирования не было</a:t>
            </a:r>
            <a:endParaRPr lang="ru-RU" sz="1200" dirty="0"/>
          </a:p>
          <a:p>
            <a:pPr marL="0" indent="0">
              <a:buNone/>
            </a:pPr>
            <a:r>
              <a:rPr lang="ru-RU" sz="1600" b="1" dirty="0" smtClean="0"/>
              <a:t>Вятская область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Создана рабочая группа, составлена дорожная карта, однако в  </a:t>
            </a:r>
            <a:r>
              <a:rPr lang="ru-RU" sz="1200" dirty="0"/>
              <a:t>2016-2017 </a:t>
            </a:r>
            <a:r>
              <a:rPr lang="ru-RU" sz="1200" dirty="0" err="1"/>
              <a:t>гг</a:t>
            </a:r>
            <a:r>
              <a:rPr lang="ru-RU" sz="1200" dirty="0"/>
              <a:t> финансирования не было</a:t>
            </a:r>
          </a:p>
          <a:p>
            <a:pPr marL="0" indent="0">
              <a:buNone/>
            </a:pPr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2083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Инициативы по картографированию мест произрастания борщевика Сосновского в России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9" y="2355704"/>
            <a:ext cx="844623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8" y="3061881"/>
            <a:ext cx="4014364" cy="335127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544" y="1262586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Институт </a:t>
            </a:r>
            <a:r>
              <a:rPr lang="ru-RU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биологии Республики Коми </a:t>
            </a: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НЦ </a:t>
            </a:r>
            <a:r>
              <a:rPr lang="ru-RU" sz="16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УрО</a:t>
            </a:r>
            <a:r>
              <a:rPr lang="ru-RU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РАН</a:t>
            </a:r>
            <a:endParaRPr lang="ru-RU" sz="1600" b="1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Система РИВР - «</a:t>
            </a: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Распространение инвазионных видов растений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Авторы: </a:t>
            </a:r>
            <a:r>
              <a:rPr lang="ru-RU" sz="1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Далькэ</a:t>
            </a: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И. В., </a:t>
            </a:r>
            <a:r>
              <a:rPr lang="ru-RU" sz="1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Чадин</a:t>
            </a: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И. Ф., </a:t>
            </a:r>
            <a:r>
              <a:rPr lang="ru-RU" sz="1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Мади</a:t>
            </a: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Е. Г.</a:t>
            </a:r>
          </a:p>
        </p:txBody>
      </p:sp>
    </p:spTree>
    <p:extLst>
      <p:ext uri="{BB962C8B-B14F-4D97-AF65-F5344CB8AC3E}">
        <p14:creationId xmlns:p14="http://schemas.microsoft.com/office/powerpoint/2010/main" val="2947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Инициативы по картографированию мест произрастания борщевика Сосновского в России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544" y="1423615"/>
            <a:ext cx="372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Институт </a:t>
            </a:r>
            <a:r>
              <a:rPr lang="ru-RU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биологии Республики Коми </a:t>
            </a: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НЦ </a:t>
            </a:r>
            <a:r>
              <a:rPr lang="ru-RU" sz="16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УрО</a:t>
            </a:r>
            <a:r>
              <a:rPr lang="ru-RU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РАН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50" y="1435199"/>
            <a:ext cx="4248471" cy="444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7881" y="2132856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Научно-методические рекомендации по разработке проекта уничтожения нежелательных зарослей борщевика Сосновского на территории </a:t>
            </a: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муниципальных образований Республики Коми, 2015 г.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Определение инвазивных коридоров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Разработка модели распространения вида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99650" y="5877272"/>
            <a:ext cx="424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Схема распространения растений борщевика Сосновского на территории села Летка и деревни Малая </a:t>
            </a:r>
            <a:r>
              <a:rPr lang="ru-RU" sz="1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Беберка</a:t>
            </a:r>
            <a:endParaRPr lang="ru-RU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262586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ru-RU" sz="1600" b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Раменский региональный экологический центр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Проект «Выявление и оконтуривание мест распространения борщевика Сосновского на территории городского округа Домодедово, 2014 г.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Инициативы по картографированию мест произрастания борщевика Сосновского в России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8" y="2348880"/>
            <a:ext cx="8254030" cy="381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3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417986"/>
            <a:ext cx="41640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Источник информации – данные космической съемки (</a:t>
            </a:r>
            <a:r>
              <a:rPr lang="en-US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Sentinel 2)</a:t>
            </a:r>
            <a:endParaRPr lang="ru-RU" sz="14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получения продукта используются технологии автоматизированного распознавания борщевика на снимках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Предоставляется на территорию субъекта федерации, муниципального образования, либо в границах хозяйствующих субъектов (по желанию заказчика)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Информация предоставляется в разрезе муниципальных образований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Точность соответствует масштабу 1:50 000.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7" y="1412776"/>
            <a:ext cx="440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Информационный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продукт, представляющий 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собой карту </a:t>
            </a:r>
            <a:r>
              <a:rPr lang="ru-RU" sz="16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мест произрастания борщевика Сосновского</a:t>
            </a:r>
            <a:endParaRPr lang="ru-RU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Карта мест произрастания  борщевика Сосновского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667800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0"/>
              <a:ext cx="9144000" cy="18000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5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1" y="1148938"/>
            <a:ext cx="3589657" cy="25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1" y="3878968"/>
            <a:ext cx="3589657" cy="253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7544</TotalTime>
  <Words>1407</Words>
  <Application>Microsoft Office PowerPoint</Application>
  <PresentationFormat>Экран (4:3)</PresentationFormat>
  <Paragraphs>205</Paragraphs>
  <Slides>27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Картографирование мест произрастания борщевика Сосновского по данным космической съемки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Произрастание борщевика в Московской области</dc:title>
  <dc:creator>Артемова Анастасия Игоревна</dc:creator>
  <cp:lastModifiedBy>Сергей</cp:lastModifiedBy>
  <cp:revision>118</cp:revision>
  <dcterms:created xsi:type="dcterms:W3CDTF">2017-07-03T06:34:05Z</dcterms:created>
  <dcterms:modified xsi:type="dcterms:W3CDTF">2018-08-22T06:20:23Z</dcterms:modified>
</cp:coreProperties>
</file>